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90" r:id="rId38"/>
    <p:sldId id="292" r:id="rId39"/>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2" d="100"/>
          <a:sy n="52" d="100"/>
        </p:scale>
        <p:origin x="116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media/image1.jpeg>
</file>

<file path=ppt/media/image10.jpeg>
</file>

<file path=ppt/media/image11.jpeg>
</file>

<file path=ppt/media/image12.png>
</file>

<file path=ppt/media/image13.jpe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jpeg>
</file>

<file path=ppt/media/image29.png>
</file>

<file path=ppt/media/image3.png>
</file>

<file path=ppt/media/image30.png>
</file>

<file path=ppt/media/image31.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338108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13928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639701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4063711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fld id="{4EC743F4-8769-40B4-85DF-6CB8DE9F66AA}" type="datetimeFigureOut">
              <a:rPr lang="en-US" smtClean="0"/>
              <a:t>4/13/2022</a:t>
            </a:fld>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FF2BD96E-3838-45D2-9031-D3AF67C920A5}" type="slidenum">
              <a:rPr lang="en-US" smtClean="0"/>
              <a:t>‹#›</a:t>
            </a:fld>
            <a:endParaRPr lang="en-US"/>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108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228744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167387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48516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798234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0471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fld id="{4EC743F4-8769-40B4-85DF-6CB8DE9F66AA}" type="datetimeFigureOut">
              <a:rPr lang="en-US" smtClean="0"/>
              <a:t>4/13/2022</a:t>
            </a:fld>
            <a:endParaRPr lang="en-US"/>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26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fld id="{4EC743F4-8769-40B4-85DF-6CB8DE9F66AA}" type="datetimeFigureOut">
              <a:rPr lang="en-US" smtClean="0"/>
              <a:pPr/>
              <a:t>4/13/2022</a:t>
            </a:fld>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2040927777"/>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20" r:id="rId5"/>
    <p:sldLayoutId id="2147483725" r:id="rId6"/>
    <p:sldLayoutId id="2147483721" r:id="rId7"/>
    <p:sldLayoutId id="2147483722" r:id="rId8"/>
    <p:sldLayoutId id="2147483723" r:id="rId9"/>
    <p:sldLayoutId id="2147483724" r:id="rId10"/>
    <p:sldLayoutId id="2147483726" r:id="rId11"/>
  </p:sldLayoutIdLst>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FA27539-4286-4FA8-9DA6-7CF237447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17C037B2-A481-47BA-81FC-F42B6EBA2478}"/>
              </a:ext>
            </a:extLst>
          </p:cNvPr>
          <p:cNvSpPr>
            <a:spLocks noGrp="1"/>
          </p:cNvSpPr>
          <p:nvPr>
            <p:ph type="ctrTitle"/>
          </p:nvPr>
        </p:nvSpPr>
        <p:spPr>
          <a:xfrm>
            <a:off x="6913638" y="1269708"/>
            <a:ext cx="4476262" cy="2138400"/>
          </a:xfrm>
        </p:spPr>
        <p:txBody>
          <a:bodyPr>
            <a:normAutofit/>
          </a:bodyPr>
          <a:lstStyle/>
          <a:p>
            <a:pPr>
              <a:lnSpc>
                <a:spcPct val="90000"/>
              </a:lnSpc>
            </a:pPr>
            <a:r>
              <a:rPr lang="en-US" altLang="zh-TW" dirty="0"/>
              <a:t>Auto Layout and Responsive UIs  2</a:t>
            </a:r>
            <a:endParaRPr lang="zh-TW" altLang="en-US" dirty="0"/>
          </a:p>
        </p:txBody>
      </p:sp>
      <p:sp>
        <p:nvSpPr>
          <p:cNvPr id="3" name="副標題 2">
            <a:extLst>
              <a:ext uri="{FF2B5EF4-FFF2-40B4-BE49-F238E27FC236}">
                <a16:creationId xmlns:a16="http://schemas.microsoft.com/office/drawing/2014/main" id="{AB3A359A-B6A5-4117-9D42-B8791C00D770}"/>
              </a:ext>
            </a:extLst>
          </p:cNvPr>
          <p:cNvSpPr>
            <a:spLocks noGrp="1"/>
          </p:cNvSpPr>
          <p:nvPr>
            <p:ph type="subTitle" idx="1"/>
          </p:nvPr>
        </p:nvSpPr>
        <p:spPr>
          <a:xfrm>
            <a:off x="7112369" y="4113213"/>
            <a:ext cx="4078800" cy="1655762"/>
          </a:xfrm>
        </p:spPr>
        <p:txBody>
          <a:bodyPr>
            <a:normAutofit/>
          </a:bodyPr>
          <a:lstStyle/>
          <a:p>
            <a:r>
              <a:rPr lang="en-US" altLang="zh-TW" dirty="0"/>
              <a:t>2022/4/13</a:t>
            </a:r>
            <a:endParaRPr lang="zh-TW" altLang="en-US" dirty="0"/>
          </a:p>
        </p:txBody>
      </p:sp>
      <p:pic>
        <p:nvPicPr>
          <p:cNvPr id="4" name="Picture 3">
            <a:extLst>
              <a:ext uri="{FF2B5EF4-FFF2-40B4-BE49-F238E27FC236}">
                <a16:creationId xmlns:a16="http://schemas.microsoft.com/office/drawing/2014/main" id="{6FA3B2A3-22B0-2E87-CB62-02773CEB70F6}"/>
              </a:ext>
            </a:extLst>
          </p:cNvPr>
          <p:cNvPicPr>
            <a:picLocks noChangeAspect="1"/>
          </p:cNvPicPr>
          <p:nvPr/>
        </p:nvPicPr>
        <p:blipFill rotWithShape="1">
          <a:blip r:embed="rId2"/>
          <a:srcRect l="10885"/>
          <a:stretch/>
        </p:blipFill>
        <p:spPr>
          <a:xfrm>
            <a:off x="20" y="10"/>
            <a:ext cx="6111518" cy="6857990"/>
          </a:xfrm>
          <a:prstGeom prst="rect">
            <a:avLst/>
          </a:prstGeom>
        </p:spPr>
      </p:pic>
      <p:cxnSp>
        <p:nvCxnSpPr>
          <p:cNvPr id="11" name="Straight Connector 10">
            <a:extLst>
              <a:ext uri="{FF2B5EF4-FFF2-40B4-BE49-F238E27FC236}">
                <a16:creationId xmlns:a16="http://schemas.microsoft.com/office/drawing/2014/main" id="{C5E74535-9C0E-4211-B088-610AD56262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81769" y="369087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350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D2430DA-104C-497A-99DA-CAD474ACCE01}"/>
              </a:ext>
            </a:extLst>
          </p:cNvPr>
          <p:cNvSpPr>
            <a:spLocks noGrp="1"/>
          </p:cNvSpPr>
          <p:nvPr>
            <p:ph type="title"/>
          </p:nvPr>
        </p:nvSpPr>
        <p:spPr/>
        <p:txBody>
          <a:bodyPr/>
          <a:lstStyle/>
          <a:p>
            <a:r>
              <a:rPr lang="en-US" altLang="zh-TW" dirty="0"/>
              <a:t>Solution 3 – Containers (Auto Layout)</a:t>
            </a:r>
            <a:endParaRPr lang="zh-TW" altLang="en-US" dirty="0"/>
          </a:p>
        </p:txBody>
      </p:sp>
      <p:sp>
        <p:nvSpPr>
          <p:cNvPr id="3" name="內容版面配置區 2">
            <a:extLst>
              <a:ext uri="{FF2B5EF4-FFF2-40B4-BE49-F238E27FC236}">
                <a16:creationId xmlns:a16="http://schemas.microsoft.com/office/drawing/2014/main" id="{15CBC810-9A58-4276-9B28-13D69769C45A}"/>
              </a:ext>
            </a:extLst>
          </p:cNvPr>
          <p:cNvSpPr>
            <a:spLocks noGrp="1"/>
          </p:cNvSpPr>
          <p:nvPr>
            <p:ph idx="1"/>
          </p:nvPr>
        </p:nvSpPr>
        <p:spPr/>
        <p:txBody>
          <a:bodyPr/>
          <a:lstStyle/>
          <a:p>
            <a:r>
              <a:rPr lang="en-US" altLang="zh-TW" dirty="0"/>
              <a:t>Easiest way to provide user friendly interface.</a:t>
            </a:r>
          </a:p>
          <a:p>
            <a:r>
              <a:rPr lang="en-US" altLang="zh-TW" dirty="0"/>
              <a:t>We could use some containers to split up the screen into several parts, and then we can embed each of these elements inside its own container</a:t>
            </a:r>
            <a:endParaRPr lang="zh-TW" altLang="en-US" dirty="0"/>
          </a:p>
        </p:txBody>
      </p:sp>
      <p:pic>
        <p:nvPicPr>
          <p:cNvPr id="2050" name="Picture 2">
            <a:extLst>
              <a:ext uri="{FF2B5EF4-FFF2-40B4-BE49-F238E27FC236}">
                <a16:creationId xmlns:a16="http://schemas.microsoft.com/office/drawing/2014/main" id="{EDE2D7B9-A788-4B45-8B65-85ECEC68E5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0200" y="3511017"/>
            <a:ext cx="1700131" cy="334698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279596F4-55BC-433B-BE38-27D930971E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70965" y="3511017"/>
            <a:ext cx="1710835" cy="3346983"/>
          </a:xfrm>
          <a:prstGeom prst="rect">
            <a:avLst/>
          </a:prstGeom>
          <a:noFill/>
          <a:extLst>
            <a:ext uri="{909E8E84-426E-40DD-AFC4-6F175D3DCCD1}">
              <a14:hiddenFill xmlns:a14="http://schemas.microsoft.com/office/drawing/2010/main">
                <a:solidFill>
                  <a:srgbClr val="FFFFFF"/>
                </a:solidFill>
              </a14:hiddenFill>
            </a:ext>
          </a:extLst>
        </p:spPr>
      </p:pic>
      <p:sp>
        <p:nvSpPr>
          <p:cNvPr id="4" name="箭號: 向右 3">
            <a:extLst>
              <a:ext uri="{FF2B5EF4-FFF2-40B4-BE49-F238E27FC236}">
                <a16:creationId xmlns:a16="http://schemas.microsoft.com/office/drawing/2014/main" id="{894C5B88-EA48-4BBD-BD7C-52E912392AA2}"/>
              </a:ext>
            </a:extLst>
          </p:cNvPr>
          <p:cNvSpPr/>
          <p:nvPr/>
        </p:nvSpPr>
        <p:spPr>
          <a:xfrm>
            <a:off x="5191512" y="5010004"/>
            <a:ext cx="1856720" cy="349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114506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DFED80AA-67BE-41D8-8A14-C8B5C4F4C5C5}"/>
              </a:ext>
            </a:extLst>
          </p:cNvPr>
          <p:cNvSpPr>
            <a:spLocks noGrp="1"/>
          </p:cNvSpPr>
          <p:nvPr>
            <p:ph type="title"/>
          </p:nvPr>
        </p:nvSpPr>
        <p:spPr>
          <a:xfrm>
            <a:off x="990000" y="395288"/>
            <a:ext cx="4078800" cy="1597753"/>
          </a:xfrm>
        </p:spPr>
        <p:txBody>
          <a:bodyPr wrap="square" anchor="b">
            <a:normAutofit/>
          </a:bodyPr>
          <a:lstStyle/>
          <a:p>
            <a:pPr algn="ctr"/>
            <a:r>
              <a:rPr lang="en-US" altLang="zh-TW" dirty="0"/>
              <a:t>How Container Helps the Auto Layout?</a:t>
            </a:r>
            <a:endParaRPr lang="zh-TW" altLang="en-US"/>
          </a:p>
        </p:txBody>
      </p:sp>
      <p:sp>
        <p:nvSpPr>
          <p:cNvPr id="3" name="內容版面配置區 2">
            <a:extLst>
              <a:ext uri="{FF2B5EF4-FFF2-40B4-BE49-F238E27FC236}">
                <a16:creationId xmlns:a16="http://schemas.microsoft.com/office/drawing/2014/main" id="{AF5C588F-7B7A-4BE8-B539-0834764EC30A}"/>
              </a:ext>
            </a:extLst>
          </p:cNvPr>
          <p:cNvSpPr>
            <a:spLocks noGrp="1"/>
          </p:cNvSpPr>
          <p:nvPr>
            <p:ph idx="1"/>
          </p:nvPr>
        </p:nvSpPr>
        <p:spPr>
          <a:xfrm>
            <a:off x="990000" y="2361601"/>
            <a:ext cx="4078800" cy="3416900"/>
          </a:xfrm>
        </p:spPr>
        <p:txBody>
          <a:bodyPr>
            <a:normAutofit/>
          </a:bodyPr>
          <a:lstStyle/>
          <a:p>
            <a:pPr algn="just"/>
            <a:r>
              <a:rPr lang="en-US" altLang="zh-TW" dirty="0"/>
              <a:t>The </a:t>
            </a:r>
            <a:r>
              <a:rPr lang="en-US" altLang="zh-TW" dirty="0" err="1"/>
              <a:t>superview</a:t>
            </a:r>
            <a:r>
              <a:rPr lang="en-US" altLang="zh-TW" dirty="0"/>
              <a:t> to the item inside a container will be the container itself.</a:t>
            </a:r>
          </a:p>
          <a:p>
            <a:pPr algn="just"/>
            <a:r>
              <a:rPr lang="en-US" altLang="zh-TW" dirty="0"/>
              <a:t>we can set it to be vertically and horizontally aligned in the middle of that container.</a:t>
            </a:r>
            <a:endParaRPr lang="zh-TW" altLang="en-US" dirty="0"/>
          </a:p>
        </p:txBody>
      </p:sp>
      <p:cxnSp>
        <p:nvCxnSpPr>
          <p:cNvPr id="73" name="Straight Connector 72">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3074" name="Picture 2">
            <a:extLst>
              <a:ext uri="{FF2B5EF4-FFF2-40B4-BE49-F238E27FC236}">
                <a16:creationId xmlns:a16="http://schemas.microsoft.com/office/drawing/2014/main" id="{2A372531-7F55-4DC1-B0BF-A6ECB237F90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678373" y="540033"/>
            <a:ext cx="2945392" cy="5775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76179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03DB549D-5E76-4039-A7B9-92CC560E8731}"/>
              </a:ext>
            </a:extLst>
          </p:cNvPr>
          <p:cNvSpPr>
            <a:spLocks noGrp="1"/>
          </p:cNvSpPr>
          <p:nvPr>
            <p:ph type="title"/>
          </p:nvPr>
        </p:nvSpPr>
        <p:spPr>
          <a:xfrm>
            <a:off x="990000" y="395288"/>
            <a:ext cx="4078800" cy="1597753"/>
          </a:xfrm>
        </p:spPr>
        <p:txBody>
          <a:bodyPr wrap="square" anchor="b">
            <a:normAutofit/>
          </a:bodyPr>
          <a:lstStyle/>
          <a:p>
            <a:pPr algn="ctr"/>
            <a:r>
              <a:rPr lang="en-US" altLang="zh-TW" dirty="0"/>
              <a:t>Creating A Container</a:t>
            </a:r>
            <a:endParaRPr lang="zh-TW" altLang="en-US"/>
          </a:p>
        </p:txBody>
      </p:sp>
      <p:sp>
        <p:nvSpPr>
          <p:cNvPr id="3" name="內容版面配置區 2">
            <a:extLst>
              <a:ext uri="{FF2B5EF4-FFF2-40B4-BE49-F238E27FC236}">
                <a16:creationId xmlns:a16="http://schemas.microsoft.com/office/drawing/2014/main" id="{89D3FEFC-30B1-4282-AEC3-627E65A3E0B7}"/>
              </a:ext>
            </a:extLst>
          </p:cNvPr>
          <p:cNvSpPr>
            <a:spLocks noGrp="1"/>
          </p:cNvSpPr>
          <p:nvPr>
            <p:ph idx="1"/>
          </p:nvPr>
        </p:nvSpPr>
        <p:spPr>
          <a:xfrm>
            <a:off x="990000" y="2361601"/>
            <a:ext cx="4078800" cy="3416900"/>
          </a:xfrm>
        </p:spPr>
        <p:txBody>
          <a:bodyPr>
            <a:normAutofit/>
          </a:bodyPr>
          <a:lstStyle/>
          <a:p>
            <a:pPr algn="just">
              <a:lnSpc>
                <a:spcPct val="140000"/>
              </a:lnSpc>
            </a:pPr>
            <a:r>
              <a:rPr lang="en-US" altLang="zh-TW" sz="1700" dirty="0"/>
              <a:t>All we need to do is go to our Object library and locate a view element.</a:t>
            </a:r>
          </a:p>
          <a:p>
            <a:pPr algn="just">
              <a:lnSpc>
                <a:spcPct val="140000"/>
              </a:lnSpc>
            </a:pPr>
            <a:r>
              <a:rPr lang="en-US" altLang="zh-TW" sz="1700" dirty="0"/>
              <a:t>There's a lot of things that are called views, Table View, Image View, Progress View, it's usually easier to type </a:t>
            </a:r>
            <a:r>
              <a:rPr lang="en-US" altLang="zh-TW" sz="1700" b="1" u="sng" dirty="0" err="1"/>
              <a:t>uiview</a:t>
            </a:r>
            <a:r>
              <a:rPr lang="en-US" altLang="zh-TW" sz="1700" dirty="0"/>
              <a:t> which is the underlying element here.</a:t>
            </a:r>
            <a:endParaRPr lang="zh-TW" altLang="en-US" sz="1700" dirty="0"/>
          </a:p>
        </p:txBody>
      </p:sp>
      <p:cxnSp>
        <p:nvCxnSpPr>
          <p:cNvPr id="12" name="Straight Connector 11">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圖片 4">
            <a:extLst>
              <a:ext uri="{FF2B5EF4-FFF2-40B4-BE49-F238E27FC236}">
                <a16:creationId xmlns:a16="http://schemas.microsoft.com/office/drawing/2014/main" id="{B77175BE-7CA4-4523-8679-FEDD9B4A52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1127" y="1627714"/>
            <a:ext cx="4999885" cy="3599916"/>
          </a:xfrm>
          <a:prstGeom prst="rect">
            <a:avLst/>
          </a:prstGeom>
        </p:spPr>
      </p:pic>
    </p:spTree>
    <p:extLst>
      <p:ext uri="{BB962C8B-B14F-4D97-AF65-F5344CB8AC3E}">
        <p14:creationId xmlns:p14="http://schemas.microsoft.com/office/powerpoint/2010/main" val="632543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2F83481-D6FD-4F31-B1A9-FC3DAD7CF03F}"/>
              </a:ext>
            </a:extLst>
          </p:cNvPr>
          <p:cNvSpPr>
            <a:spLocks noGrp="1"/>
          </p:cNvSpPr>
          <p:nvPr>
            <p:ph type="title"/>
          </p:nvPr>
        </p:nvSpPr>
        <p:spPr/>
        <p:txBody>
          <a:bodyPr/>
          <a:lstStyle/>
          <a:p>
            <a:r>
              <a:rPr lang="en-US" altLang="zh-TW" dirty="0"/>
              <a:t>Put Elements into Containers</a:t>
            </a:r>
            <a:endParaRPr lang="zh-TW" altLang="en-US" dirty="0"/>
          </a:p>
        </p:txBody>
      </p:sp>
      <p:sp>
        <p:nvSpPr>
          <p:cNvPr id="3" name="內容版面配置區 2">
            <a:extLst>
              <a:ext uri="{FF2B5EF4-FFF2-40B4-BE49-F238E27FC236}">
                <a16:creationId xmlns:a16="http://schemas.microsoft.com/office/drawing/2014/main" id="{F4FA1F3A-48C1-452D-9307-0CDDEA6C5AD7}"/>
              </a:ext>
            </a:extLst>
          </p:cNvPr>
          <p:cNvSpPr>
            <a:spLocks noGrp="1"/>
          </p:cNvSpPr>
          <p:nvPr>
            <p:ph idx="1"/>
          </p:nvPr>
        </p:nvSpPr>
        <p:spPr/>
        <p:txBody>
          <a:bodyPr/>
          <a:lstStyle/>
          <a:p>
            <a:pPr algn="l"/>
            <a:r>
              <a:rPr lang="en-US" altLang="zh-TW" b="0" i="0" dirty="0">
                <a:solidFill>
                  <a:srgbClr val="1C1D1F"/>
                </a:solidFill>
                <a:effectLst/>
                <a:latin typeface="sf pro text"/>
              </a:rPr>
              <a:t>Firstly, we need to embed the </a:t>
            </a:r>
            <a:r>
              <a:rPr lang="en-US" altLang="zh-TW" b="0" i="0" dirty="0" err="1">
                <a:solidFill>
                  <a:srgbClr val="1C1D1F"/>
                </a:solidFill>
                <a:effectLst/>
                <a:latin typeface="sf pro text"/>
              </a:rPr>
              <a:t>Dicee</a:t>
            </a:r>
            <a:r>
              <a:rPr lang="en-US" altLang="zh-TW" b="0" i="0" dirty="0">
                <a:solidFill>
                  <a:srgbClr val="1C1D1F"/>
                </a:solidFill>
                <a:effectLst/>
                <a:latin typeface="sf pro text"/>
              </a:rPr>
              <a:t> logo inside this new view. </a:t>
            </a:r>
          </a:p>
          <a:p>
            <a:pPr algn="l"/>
            <a:r>
              <a:rPr lang="en-US" altLang="zh-TW" dirty="0">
                <a:solidFill>
                  <a:srgbClr val="1C1D1F"/>
                </a:solidFill>
                <a:latin typeface="sf pro text"/>
              </a:rPr>
              <a:t>C</a:t>
            </a:r>
            <a:r>
              <a:rPr lang="en-US" altLang="zh-TW" b="0" i="0" dirty="0">
                <a:solidFill>
                  <a:srgbClr val="1C1D1F"/>
                </a:solidFill>
                <a:effectLst/>
                <a:latin typeface="sf pro text"/>
              </a:rPr>
              <a:t>lick and select  </a:t>
            </a:r>
            <a:r>
              <a:rPr lang="en-US" altLang="zh-TW" b="0" i="0" dirty="0" err="1">
                <a:solidFill>
                  <a:srgbClr val="1C1D1F"/>
                </a:solidFill>
                <a:effectLst/>
                <a:latin typeface="sf pro text"/>
              </a:rPr>
              <a:t>Dicee</a:t>
            </a:r>
            <a:r>
              <a:rPr lang="en-US" altLang="zh-TW" b="0" i="0" dirty="0">
                <a:solidFill>
                  <a:srgbClr val="1C1D1F"/>
                </a:solidFill>
                <a:effectLst/>
                <a:latin typeface="sf pro text"/>
              </a:rPr>
              <a:t> logo, and then drag it, so that this little circle here is indented below the view.</a:t>
            </a:r>
          </a:p>
          <a:p>
            <a:endParaRPr lang="zh-TW" altLang="en-US" dirty="0"/>
          </a:p>
        </p:txBody>
      </p:sp>
      <p:pic>
        <p:nvPicPr>
          <p:cNvPr id="4098" name="Picture 2">
            <a:extLst>
              <a:ext uri="{FF2B5EF4-FFF2-40B4-BE49-F238E27FC236}">
                <a16:creationId xmlns:a16="http://schemas.microsoft.com/office/drawing/2014/main" id="{59E9D12E-7C13-41BF-BBBA-5A4CFBC329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620" y="4008441"/>
            <a:ext cx="2466975" cy="1895475"/>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1687539D-2B2D-4D70-9D54-56D92FECC8A0}"/>
              </a:ext>
            </a:extLst>
          </p:cNvPr>
          <p:cNvSpPr/>
          <p:nvPr/>
        </p:nvSpPr>
        <p:spPr>
          <a:xfrm>
            <a:off x="989401" y="5388678"/>
            <a:ext cx="1286130" cy="20242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箭號: 弧形左彎 4">
            <a:extLst>
              <a:ext uri="{FF2B5EF4-FFF2-40B4-BE49-F238E27FC236}">
                <a16:creationId xmlns:a16="http://schemas.microsoft.com/office/drawing/2014/main" id="{75322324-F9B5-4242-8ED2-CFD3D1068234}"/>
              </a:ext>
            </a:extLst>
          </p:cNvPr>
          <p:cNvSpPr/>
          <p:nvPr/>
        </p:nvSpPr>
        <p:spPr>
          <a:xfrm>
            <a:off x="2331370" y="5481714"/>
            <a:ext cx="125643" cy="218776"/>
          </a:xfrm>
          <a:prstGeom prst="curved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6" name="文字方塊 5">
            <a:extLst>
              <a:ext uri="{FF2B5EF4-FFF2-40B4-BE49-F238E27FC236}">
                <a16:creationId xmlns:a16="http://schemas.microsoft.com/office/drawing/2014/main" id="{01D40B4D-F926-4244-A8C6-E143FE83A7BE}"/>
              </a:ext>
            </a:extLst>
          </p:cNvPr>
          <p:cNvSpPr txBox="1"/>
          <p:nvPr/>
        </p:nvSpPr>
        <p:spPr>
          <a:xfrm>
            <a:off x="2457013" y="5388678"/>
            <a:ext cx="2628027" cy="369332"/>
          </a:xfrm>
          <a:prstGeom prst="rect">
            <a:avLst/>
          </a:prstGeom>
          <a:noFill/>
        </p:spPr>
        <p:txBody>
          <a:bodyPr wrap="none" rtlCol="0">
            <a:spAutoFit/>
          </a:bodyPr>
          <a:lstStyle/>
          <a:p>
            <a:r>
              <a:rPr lang="en-US" altLang="zh-TW" dirty="0">
                <a:solidFill>
                  <a:srgbClr val="FF0000"/>
                </a:solidFill>
              </a:rPr>
              <a:t>drag into the new view </a:t>
            </a:r>
            <a:endParaRPr lang="zh-TW" altLang="en-US" dirty="0">
              <a:solidFill>
                <a:srgbClr val="FF0000"/>
              </a:solidFill>
            </a:endParaRPr>
          </a:p>
        </p:txBody>
      </p:sp>
      <p:pic>
        <p:nvPicPr>
          <p:cNvPr id="8" name="圖片 7">
            <a:extLst>
              <a:ext uri="{FF2B5EF4-FFF2-40B4-BE49-F238E27FC236}">
                <a16:creationId xmlns:a16="http://schemas.microsoft.com/office/drawing/2014/main" id="{8EABC4A2-B0A9-4A6B-B4B3-20B4ECEFD7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6155" y="2952386"/>
            <a:ext cx="4312088" cy="3863515"/>
          </a:xfrm>
          <a:prstGeom prst="rect">
            <a:avLst/>
          </a:prstGeom>
        </p:spPr>
      </p:pic>
      <p:sp>
        <p:nvSpPr>
          <p:cNvPr id="10" name="箭號: 向右 9">
            <a:extLst>
              <a:ext uri="{FF2B5EF4-FFF2-40B4-BE49-F238E27FC236}">
                <a16:creationId xmlns:a16="http://schemas.microsoft.com/office/drawing/2014/main" id="{B15B7202-C397-4B6B-AE40-13F60D4F69E6}"/>
              </a:ext>
            </a:extLst>
          </p:cNvPr>
          <p:cNvSpPr/>
          <p:nvPr/>
        </p:nvSpPr>
        <p:spPr>
          <a:xfrm>
            <a:off x="5002710" y="4790008"/>
            <a:ext cx="1856720" cy="3490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0764438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0544FB12-B1F0-4975-A592-F2F489939DCF}"/>
              </a:ext>
            </a:extLst>
          </p:cNvPr>
          <p:cNvSpPr>
            <a:spLocks noGrp="1"/>
          </p:cNvSpPr>
          <p:nvPr>
            <p:ph type="title"/>
          </p:nvPr>
        </p:nvSpPr>
        <p:spPr>
          <a:xfrm>
            <a:off x="990000" y="395288"/>
            <a:ext cx="4078800" cy="1597753"/>
          </a:xfrm>
        </p:spPr>
        <p:txBody>
          <a:bodyPr wrap="square" anchor="b">
            <a:normAutofit/>
          </a:bodyPr>
          <a:lstStyle/>
          <a:p>
            <a:pPr algn="ctr"/>
            <a:r>
              <a:rPr lang="en-US" altLang="zh-TW" dirty="0"/>
              <a:t>Different Way of Embedding</a:t>
            </a:r>
            <a:endParaRPr lang="zh-TW" altLang="en-US"/>
          </a:p>
        </p:txBody>
      </p:sp>
      <p:sp>
        <p:nvSpPr>
          <p:cNvPr id="3" name="內容版面配置區 2">
            <a:extLst>
              <a:ext uri="{FF2B5EF4-FFF2-40B4-BE49-F238E27FC236}">
                <a16:creationId xmlns:a16="http://schemas.microsoft.com/office/drawing/2014/main" id="{E66E8FF5-090B-4445-BD61-D419064EA37D}"/>
              </a:ext>
            </a:extLst>
          </p:cNvPr>
          <p:cNvSpPr>
            <a:spLocks noGrp="1"/>
          </p:cNvSpPr>
          <p:nvPr>
            <p:ph idx="1"/>
          </p:nvPr>
        </p:nvSpPr>
        <p:spPr>
          <a:xfrm>
            <a:off x="990000" y="2361601"/>
            <a:ext cx="4078800" cy="3416900"/>
          </a:xfrm>
        </p:spPr>
        <p:txBody>
          <a:bodyPr>
            <a:normAutofit/>
          </a:bodyPr>
          <a:lstStyle/>
          <a:p>
            <a:pPr algn="just">
              <a:lnSpc>
                <a:spcPct val="140000"/>
              </a:lnSpc>
            </a:pPr>
            <a:r>
              <a:rPr lang="en-US" altLang="zh-TW" sz="1600" dirty="0"/>
              <a:t>let's go ahead and embed the dice images.</a:t>
            </a:r>
          </a:p>
          <a:p>
            <a:pPr algn="just">
              <a:lnSpc>
                <a:spcPct val="140000"/>
              </a:lnSpc>
            </a:pPr>
            <a:r>
              <a:rPr lang="en-US" altLang="zh-TW" sz="1600" dirty="0"/>
              <a:t>Choose the dice images, go to </a:t>
            </a:r>
            <a:r>
              <a:rPr lang="en-US" altLang="zh-TW" sz="1600" b="1" u="sng" dirty="0"/>
              <a:t>Editor </a:t>
            </a:r>
            <a:r>
              <a:rPr lang="en-US" altLang="zh-TW" sz="1600" dirty="0"/>
              <a:t>and  click </a:t>
            </a:r>
            <a:r>
              <a:rPr lang="en-US" altLang="zh-TW" sz="1600" b="1" u="sng" dirty="0"/>
              <a:t>Embed In</a:t>
            </a:r>
            <a:r>
              <a:rPr lang="en-US" altLang="zh-TW" sz="1600" dirty="0"/>
              <a:t>,  then select a </a:t>
            </a:r>
            <a:r>
              <a:rPr lang="en-US" altLang="zh-TW" sz="1600" b="1" u="sng" dirty="0"/>
              <a:t>View</a:t>
            </a:r>
            <a:r>
              <a:rPr lang="en-US" altLang="zh-TW" sz="1600" dirty="0"/>
              <a:t>. now the dice image views have been embedded in its own view and it's the same thing as what we did before.</a:t>
            </a:r>
            <a:endParaRPr lang="zh-TW" altLang="en-US" sz="1600" dirty="0"/>
          </a:p>
        </p:txBody>
      </p:sp>
      <p:cxnSp>
        <p:nvCxnSpPr>
          <p:cNvPr id="14" name="Straight Connector 13">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圖片 6">
            <a:extLst>
              <a:ext uri="{FF2B5EF4-FFF2-40B4-BE49-F238E27FC236}">
                <a16:creationId xmlns:a16="http://schemas.microsoft.com/office/drawing/2014/main" id="{527DB6F8-D904-4B7F-AB35-ADB6BB3CEF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1127" y="1421469"/>
            <a:ext cx="4999885" cy="4012407"/>
          </a:xfrm>
          <a:prstGeom prst="rect">
            <a:avLst/>
          </a:prstGeom>
        </p:spPr>
      </p:pic>
    </p:spTree>
    <p:extLst>
      <p:ext uri="{BB962C8B-B14F-4D97-AF65-F5344CB8AC3E}">
        <p14:creationId xmlns:p14="http://schemas.microsoft.com/office/powerpoint/2010/main" val="3639813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E56C214A-210E-4416-8506-8532C2A2C042}"/>
              </a:ext>
            </a:extLst>
          </p:cNvPr>
          <p:cNvSpPr>
            <a:spLocks noGrp="1"/>
          </p:cNvSpPr>
          <p:nvPr>
            <p:ph type="title"/>
          </p:nvPr>
        </p:nvSpPr>
        <p:spPr>
          <a:xfrm>
            <a:off x="990000" y="395288"/>
            <a:ext cx="4078800" cy="1597753"/>
          </a:xfrm>
        </p:spPr>
        <p:txBody>
          <a:bodyPr wrap="square" anchor="b">
            <a:normAutofit/>
          </a:bodyPr>
          <a:lstStyle/>
          <a:p>
            <a:pPr algn="ctr"/>
            <a:r>
              <a:rPr lang="en-US" altLang="zh-TW"/>
              <a:t>A Third Way of Embedding in A View</a:t>
            </a:r>
            <a:endParaRPr lang="zh-TW" altLang="en-US"/>
          </a:p>
        </p:txBody>
      </p:sp>
      <p:sp>
        <p:nvSpPr>
          <p:cNvPr id="3" name="內容版面配置區 2">
            <a:extLst>
              <a:ext uri="{FF2B5EF4-FFF2-40B4-BE49-F238E27FC236}">
                <a16:creationId xmlns:a16="http://schemas.microsoft.com/office/drawing/2014/main" id="{ABCAD27B-6EC3-4C27-8B0B-1BAF60698606}"/>
              </a:ext>
            </a:extLst>
          </p:cNvPr>
          <p:cNvSpPr>
            <a:spLocks noGrp="1"/>
          </p:cNvSpPr>
          <p:nvPr>
            <p:ph idx="1"/>
          </p:nvPr>
        </p:nvSpPr>
        <p:spPr>
          <a:xfrm>
            <a:off x="990000" y="2361601"/>
            <a:ext cx="4078800" cy="3416900"/>
          </a:xfrm>
        </p:spPr>
        <p:txBody>
          <a:bodyPr>
            <a:normAutofit/>
          </a:bodyPr>
          <a:lstStyle/>
          <a:p>
            <a:pPr algn="just">
              <a:lnSpc>
                <a:spcPct val="140000"/>
              </a:lnSpc>
            </a:pPr>
            <a:r>
              <a:rPr lang="en-US" altLang="zh-TW" sz="1600" b="0" i="0" dirty="0">
                <a:effectLst/>
                <a:latin typeface="sf pro text"/>
              </a:rPr>
              <a:t>Choose our roll button, click on the button showing in the figure, and then click </a:t>
            </a:r>
            <a:r>
              <a:rPr lang="en-US" altLang="zh-TW" sz="1600" b="1" i="0" u="sng" dirty="0">
                <a:effectLst/>
                <a:latin typeface="sf pro text"/>
              </a:rPr>
              <a:t>Embed</a:t>
            </a:r>
            <a:r>
              <a:rPr lang="en-US" altLang="zh-TW" sz="1600" b="0" i="0" dirty="0">
                <a:effectLst/>
                <a:latin typeface="sf pro text"/>
              </a:rPr>
              <a:t>, and then click </a:t>
            </a:r>
            <a:r>
              <a:rPr lang="en-US" altLang="zh-TW" sz="1600" b="1" i="0" u="sng" dirty="0">
                <a:effectLst/>
                <a:latin typeface="sf pro text"/>
              </a:rPr>
              <a:t>View</a:t>
            </a:r>
            <a:r>
              <a:rPr lang="en-US" altLang="zh-TW" sz="1600" b="0" i="0" dirty="0">
                <a:effectLst/>
                <a:latin typeface="sf pro text"/>
              </a:rPr>
              <a:t>.</a:t>
            </a:r>
          </a:p>
          <a:p>
            <a:pPr algn="just">
              <a:lnSpc>
                <a:spcPct val="140000"/>
              </a:lnSpc>
            </a:pPr>
            <a:r>
              <a:rPr lang="en-US" altLang="zh-TW" sz="1600" dirty="0">
                <a:latin typeface="sf pro text"/>
              </a:rPr>
              <a:t>D</a:t>
            </a:r>
            <a:r>
              <a:rPr lang="en-US" altLang="zh-TW" sz="1600" b="0" i="0" dirty="0">
                <a:effectLst/>
                <a:latin typeface="sf pro text"/>
              </a:rPr>
              <a:t>epending on which method you remember, or you find the easiest, then you can choose whichever way you want to do it, but they all do the same thing.</a:t>
            </a:r>
          </a:p>
          <a:p>
            <a:pPr algn="just">
              <a:lnSpc>
                <a:spcPct val="140000"/>
              </a:lnSpc>
            </a:pPr>
            <a:endParaRPr lang="zh-TW" altLang="en-US" sz="1600" dirty="0"/>
          </a:p>
        </p:txBody>
      </p:sp>
      <p:cxnSp>
        <p:nvCxnSpPr>
          <p:cNvPr id="17" name="Straight Connector 11">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圖片 4" descr="一張含有 文字, 監視器, 螢幕擷取畫面, 螢幕 的圖片&#10;&#10;自動產生的描述">
            <a:extLst>
              <a:ext uri="{FF2B5EF4-FFF2-40B4-BE49-F238E27FC236}">
                <a16:creationId xmlns:a16="http://schemas.microsoft.com/office/drawing/2014/main" id="{B7275ED3-0718-44FC-9646-1F4971788D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1127" y="2046455"/>
            <a:ext cx="4999885" cy="2762435"/>
          </a:xfrm>
          <a:prstGeom prst="rect">
            <a:avLst/>
          </a:prstGeom>
        </p:spPr>
      </p:pic>
      <p:sp>
        <p:nvSpPr>
          <p:cNvPr id="11" name="矩形 10">
            <a:extLst>
              <a:ext uri="{FF2B5EF4-FFF2-40B4-BE49-F238E27FC236}">
                <a16:creationId xmlns:a16="http://schemas.microsoft.com/office/drawing/2014/main" id="{0971AB2B-6825-4F91-B7DC-384174791098}"/>
              </a:ext>
            </a:extLst>
          </p:cNvPr>
          <p:cNvSpPr/>
          <p:nvPr/>
        </p:nvSpPr>
        <p:spPr>
          <a:xfrm>
            <a:off x="10156121" y="4355615"/>
            <a:ext cx="272227" cy="27920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2071822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1">
            <a:extLst>
              <a:ext uri="{FF2B5EF4-FFF2-40B4-BE49-F238E27FC236}">
                <a16:creationId xmlns:a16="http://schemas.microsoft.com/office/drawing/2014/main" id="{EEE96A74-B62B-4642-AB22-7776A5F48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4ECC352B-C375-460A-978D-781149067759}"/>
              </a:ext>
            </a:extLst>
          </p:cNvPr>
          <p:cNvSpPr>
            <a:spLocks noGrp="1"/>
          </p:cNvSpPr>
          <p:nvPr>
            <p:ph type="title"/>
          </p:nvPr>
        </p:nvSpPr>
        <p:spPr>
          <a:xfrm>
            <a:off x="990000" y="540000"/>
            <a:ext cx="3528000" cy="2303213"/>
          </a:xfrm>
        </p:spPr>
        <p:txBody>
          <a:bodyPr anchor="ctr">
            <a:normAutofit/>
          </a:bodyPr>
          <a:lstStyle/>
          <a:p>
            <a:pPr algn="ctr"/>
            <a:r>
              <a:rPr lang="en-US" altLang="zh-TW"/>
              <a:t>Renaming The Views</a:t>
            </a:r>
            <a:endParaRPr lang="zh-TW" altLang="en-US"/>
          </a:p>
        </p:txBody>
      </p:sp>
      <p:cxnSp>
        <p:nvCxnSpPr>
          <p:cNvPr id="17" name="Straight Connector 13">
            <a:extLst>
              <a:ext uri="{FF2B5EF4-FFF2-40B4-BE49-F238E27FC236}">
                <a16:creationId xmlns:a16="http://schemas.microsoft.com/office/drawing/2014/main" id="{3A513CAD-9784-4D35-BAF9-1F7DDD697B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714750" y="169160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內容版面配置區 2">
            <a:extLst>
              <a:ext uri="{FF2B5EF4-FFF2-40B4-BE49-F238E27FC236}">
                <a16:creationId xmlns:a16="http://schemas.microsoft.com/office/drawing/2014/main" id="{04C2BF3D-E4F4-4382-ABAB-785EB5615683}"/>
              </a:ext>
            </a:extLst>
          </p:cNvPr>
          <p:cNvSpPr>
            <a:spLocks noGrp="1"/>
          </p:cNvSpPr>
          <p:nvPr>
            <p:ph idx="1"/>
          </p:nvPr>
        </p:nvSpPr>
        <p:spPr>
          <a:xfrm>
            <a:off x="5543552" y="450000"/>
            <a:ext cx="6107460" cy="2484000"/>
          </a:xfrm>
        </p:spPr>
        <p:txBody>
          <a:bodyPr anchor="ctr">
            <a:normAutofit/>
          </a:bodyPr>
          <a:lstStyle/>
          <a:p>
            <a:pPr algn="just">
              <a:lnSpc>
                <a:spcPct val="140000"/>
              </a:lnSpc>
            </a:pPr>
            <a:r>
              <a:rPr lang="en-US" altLang="zh-TW" sz="1700" dirty="0"/>
              <a:t>Now we have three views and they're all called View, so it's a little bit confusing.</a:t>
            </a:r>
          </a:p>
          <a:p>
            <a:pPr algn="just">
              <a:lnSpc>
                <a:spcPct val="140000"/>
              </a:lnSpc>
            </a:pPr>
            <a:r>
              <a:rPr lang="en-US" altLang="zh-TW" sz="1700" dirty="0"/>
              <a:t>We can select the view, and then click on the Identity Inspector and give it a label, for example, we can call them </a:t>
            </a:r>
            <a:r>
              <a:rPr lang="en-US" altLang="zh-TW" sz="1700" dirty="0" err="1"/>
              <a:t>MiddleView</a:t>
            </a:r>
            <a:r>
              <a:rPr lang="en-US" altLang="zh-TW" sz="1700" dirty="0"/>
              <a:t>, </a:t>
            </a:r>
            <a:r>
              <a:rPr lang="en-US" altLang="zh-TW" sz="1700" dirty="0" err="1"/>
              <a:t>TopView</a:t>
            </a:r>
            <a:r>
              <a:rPr lang="en-US" altLang="zh-TW" sz="1700" dirty="0"/>
              <a:t>, </a:t>
            </a:r>
            <a:r>
              <a:rPr lang="en-US" altLang="zh-TW" sz="1700" dirty="0" err="1"/>
              <a:t>BottomView</a:t>
            </a:r>
            <a:r>
              <a:rPr lang="en-US" altLang="zh-TW" sz="1700" dirty="0"/>
              <a:t>.</a:t>
            </a:r>
            <a:endParaRPr lang="zh-TW" altLang="en-US" sz="1700" dirty="0"/>
          </a:p>
        </p:txBody>
      </p:sp>
      <p:pic>
        <p:nvPicPr>
          <p:cNvPr id="7" name="圖片 6">
            <a:extLst>
              <a:ext uri="{FF2B5EF4-FFF2-40B4-BE49-F238E27FC236}">
                <a16:creationId xmlns:a16="http://schemas.microsoft.com/office/drawing/2014/main" id="{3E79E949-B24F-43D5-AB7B-0F4C031A43B0}"/>
              </a:ext>
            </a:extLst>
          </p:cNvPr>
          <p:cNvPicPr>
            <a:picLocks noChangeAspect="1"/>
          </p:cNvPicPr>
          <p:nvPr/>
        </p:nvPicPr>
        <p:blipFill rotWithShape="1">
          <a:blip r:embed="rId2">
            <a:extLst>
              <a:ext uri="{28A0092B-C50C-407E-A947-70E740481C1C}">
                <a14:useLocalDpi xmlns:a14="http://schemas.microsoft.com/office/drawing/2010/main" val="0"/>
              </a:ext>
            </a:extLst>
          </a:blip>
          <a:srcRect t="20373" b="25015"/>
          <a:stretch/>
        </p:blipFill>
        <p:spPr>
          <a:xfrm>
            <a:off x="20" y="3429000"/>
            <a:ext cx="12191977" cy="3429000"/>
          </a:xfrm>
          <a:prstGeom prst="rect">
            <a:avLst/>
          </a:prstGeom>
        </p:spPr>
      </p:pic>
    </p:spTree>
    <p:extLst>
      <p:ext uri="{BB962C8B-B14F-4D97-AF65-F5344CB8AC3E}">
        <p14:creationId xmlns:p14="http://schemas.microsoft.com/office/powerpoint/2010/main" val="12191085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EA5C6DF0-B62B-4BBF-BD22-BA0B2EAED0A6}"/>
              </a:ext>
            </a:extLst>
          </p:cNvPr>
          <p:cNvSpPr>
            <a:spLocks noGrp="1"/>
          </p:cNvSpPr>
          <p:nvPr>
            <p:ph type="title"/>
          </p:nvPr>
        </p:nvSpPr>
        <p:spPr>
          <a:xfrm>
            <a:off x="990000" y="395288"/>
            <a:ext cx="4078800" cy="1597753"/>
          </a:xfrm>
        </p:spPr>
        <p:txBody>
          <a:bodyPr wrap="square" anchor="b">
            <a:normAutofit/>
          </a:bodyPr>
          <a:lstStyle/>
          <a:p>
            <a:pPr algn="ctr"/>
            <a:r>
              <a:rPr lang="en-US" altLang="zh-TW" dirty="0"/>
              <a:t>Hierarchical View</a:t>
            </a:r>
            <a:endParaRPr lang="zh-TW" altLang="en-US"/>
          </a:p>
        </p:txBody>
      </p:sp>
      <p:sp>
        <p:nvSpPr>
          <p:cNvPr id="3" name="內容版面配置區 2">
            <a:extLst>
              <a:ext uri="{FF2B5EF4-FFF2-40B4-BE49-F238E27FC236}">
                <a16:creationId xmlns:a16="http://schemas.microsoft.com/office/drawing/2014/main" id="{3BC1B47B-F6F6-4232-BF34-3A36ED7310CD}"/>
              </a:ext>
            </a:extLst>
          </p:cNvPr>
          <p:cNvSpPr>
            <a:spLocks noGrp="1"/>
          </p:cNvSpPr>
          <p:nvPr>
            <p:ph idx="1"/>
          </p:nvPr>
        </p:nvSpPr>
        <p:spPr>
          <a:xfrm>
            <a:off x="989999" y="2361601"/>
            <a:ext cx="4684859" cy="3416900"/>
          </a:xfrm>
        </p:spPr>
        <p:txBody>
          <a:bodyPr>
            <a:normAutofit/>
          </a:bodyPr>
          <a:lstStyle/>
          <a:p>
            <a:pPr algn="just"/>
            <a:r>
              <a:rPr lang="en-US" altLang="zh-TW" b="0" i="0" dirty="0">
                <a:effectLst/>
                <a:latin typeface="sf pro text"/>
              </a:rPr>
              <a:t>Now we should have all of them aligned to the same indentation showing that none of these are inside each other, but they are all inside the </a:t>
            </a:r>
            <a:r>
              <a:rPr lang="en-US" altLang="zh-TW" b="0" i="0" dirty="0" err="1">
                <a:effectLst/>
                <a:latin typeface="sf pro text"/>
              </a:rPr>
              <a:t>superview</a:t>
            </a:r>
            <a:r>
              <a:rPr lang="en-US" altLang="zh-TW" b="0" i="0" dirty="0">
                <a:effectLst/>
                <a:latin typeface="sf pro text"/>
              </a:rPr>
              <a:t>.</a:t>
            </a:r>
          </a:p>
          <a:p>
            <a:pPr algn="just"/>
            <a:endParaRPr lang="zh-TW" altLang="en-US" dirty="0"/>
          </a:p>
        </p:txBody>
      </p:sp>
      <p:cxnSp>
        <p:nvCxnSpPr>
          <p:cNvPr id="73" name="Straight Connector 72">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122" name="Picture 2">
            <a:extLst>
              <a:ext uri="{FF2B5EF4-FFF2-40B4-BE49-F238E27FC236}">
                <a16:creationId xmlns:a16="http://schemas.microsoft.com/office/drawing/2014/main" id="{8147AA71-9789-494A-BB37-80F8B574F74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51127" y="1896458"/>
            <a:ext cx="4999885" cy="3062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57935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038B1574-4018-4438-A7FB-4C5D2691DAB6}"/>
              </a:ext>
            </a:extLst>
          </p:cNvPr>
          <p:cNvSpPr>
            <a:spLocks noGrp="1"/>
          </p:cNvSpPr>
          <p:nvPr>
            <p:ph type="title"/>
          </p:nvPr>
        </p:nvSpPr>
        <p:spPr>
          <a:xfrm>
            <a:off x="990000" y="395288"/>
            <a:ext cx="4078800" cy="1597753"/>
          </a:xfrm>
        </p:spPr>
        <p:txBody>
          <a:bodyPr wrap="square" anchor="b">
            <a:normAutofit/>
          </a:bodyPr>
          <a:lstStyle/>
          <a:p>
            <a:pPr algn="ctr"/>
            <a:r>
              <a:rPr lang="en-US" altLang="zh-TW" dirty="0"/>
              <a:t>Add Constraint to The Container</a:t>
            </a:r>
            <a:endParaRPr lang="zh-TW" altLang="en-US"/>
          </a:p>
        </p:txBody>
      </p:sp>
      <p:sp>
        <p:nvSpPr>
          <p:cNvPr id="3" name="內容版面配置區 2">
            <a:extLst>
              <a:ext uri="{FF2B5EF4-FFF2-40B4-BE49-F238E27FC236}">
                <a16:creationId xmlns:a16="http://schemas.microsoft.com/office/drawing/2014/main" id="{C5759E08-E3BA-43EE-8EA8-A87578DA481C}"/>
              </a:ext>
            </a:extLst>
          </p:cNvPr>
          <p:cNvSpPr>
            <a:spLocks noGrp="1"/>
          </p:cNvSpPr>
          <p:nvPr>
            <p:ph idx="1"/>
          </p:nvPr>
        </p:nvSpPr>
        <p:spPr>
          <a:xfrm>
            <a:off x="990000" y="2361601"/>
            <a:ext cx="4078800" cy="3416900"/>
          </a:xfrm>
        </p:spPr>
        <p:txBody>
          <a:bodyPr>
            <a:normAutofit/>
          </a:bodyPr>
          <a:lstStyle/>
          <a:p>
            <a:pPr algn="just">
              <a:lnSpc>
                <a:spcPct val="140000"/>
              </a:lnSpc>
            </a:pPr>
            <a:r>
              <a:rPr lang="en-US" altLang="zh-TW" sz="1700" dirty="0"/>
              <a:t>Now we have all three containers which can now be used to layout these </a:t>
            </a:r>
            <a:r>
              <a:rPr lang="en-US" altLang="zh-TW" sz="1700" dirty="0" err="1"/>
              <a:t>subviews</a:t>
            </a:r>
            <a:r>
              <a:rPr lang="en-US" altLang="zh-TW" sz="1700" dirty="0"/>
              <a:t> or these items that are inside it.</a:t>
            </a:r>
          </a:p>
          <a:p>
            <a:pPr algn="just">
              <a:lnSpc>
                <a:spcPct val="140000"/>
              </a:lnSpc>
            </a:pPr>
            <a:r>
              <a:rPr lang="en-US" altLang="zh-TW" sz="1700" dirty="0"/>
              <a:t>For example, the </a:t>
            </a:r>
            <a:r>
              <a:rPr lang="en-US" altLang="zh-TW" sz="1700" dirty="0" err="1"/>
              <a:t>Dicee</a:t>
            </a:r>
            <a:r>
              <a:rPr lang="en-US" altLang="zh-TW" sz="1700" dirty="0"/>
              <a:t> logo can now be aligned to the horizontal and vertical center of that Top view.</a:t>
            </a:r>
            <a:endParaRPr lang="zh-TW" altLang="en-US" sz="1700" dirty="0"/>
          </a:p>
        </p:txBody>
      </p:sp>
      <p:cxnSp>
        <p:nvCxnSpPr>
          <p:cNvPr id="12" name="Straight Connector 11">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圖片 4" descr="一張含有 文字, 停車, 螢幕擷取畫面 的圖片&#10;&#10;自動產生的描述">
            <a:extLst>
              <a:ext uri="{FF2B5EF4-FFF2-40B4-BE49-F238E27FC236}">
                <a16:creationId xmlns:a16="http://schemas.microsoft.com/office/drawing/2014/main" id="{96F6D34E-BCAA-4426-958C-0E3F2B1AC4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9891" y="540033"/>
            <a:ext cx="4822357" cy="5775279"/>
          </a:xfrm>
          <a:prstGeom prst="rect">
            <a:avLst/>
          </a:prstGeom>
        </p:spPr>
      </p:pic>
    </p:spTree>
    <p:extLst>
      <p:ext uri="{BB962C8B-B14F-4D97-AF65-F5344CB8AC3E}">
        <p14:creationId xmlns:p14="http://schemas.microsoft.com/office/powerpoint/2010/main" val="271414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514CEB6-80FF-41BC-8496-C34C791827D4}"/>
              </a:ext>
            </a:extLst>
          </p:cNvPr>
          <p:cNvSpPr>
            <a:spLocks noGrp="1"/>
          </p:cNvSpPr>
          <p:nvPr>
            <p:ph type="title"/>
          </p:nvPr>
        </p:nvSpPr>
        <p:spPr/>
        <p:txBody>
          <a:bodyPr/>
          <a:lstStyle/>
          <a:p>
            <a:r>
              <a:rPr lang="en-US" altLang="zh-TW" dirty="0"/>
              <a:t>Alignments Errors</a:t>
            </a:r>
            <a:endParaRPr lang="zh-TW" altLang="en-US" dirty="0"/>
          </a:p>
        </p:txBody>
      </p:sp>
      <p:sp>
        <p:nvSpPr>
          <p:cNvPr id="3" name="內容版面配置區 2">
            <a:extLst>
              <a:ext uri="{FF2B5EF4-FFF2-40B4-BE49-F238E27FC236}">
                <a16:creationId xmlns:a16="http://schemas.microsoft.com/office/drawing/2014/main" id="{69CA4C90-999E-4583-9467-ABA8446F5263}"/>
              </a:ext>
            </a:extLst>
          </p:cNvPr>
          <p:cNvSpPr>
            <a:spLocks noGrp="1"/>
          </p:cNvSpPr>
          <p:nvPr>
            <p:ph idx="1"/>
          </p:nvPr>
        </p:nvSpPr>
        <p:spPr/>
        <p:txBody>
          <a:bodyPr/>
          <a:lstStyle/>
          <a:p>
            <a:r>
              <a:rPr lang="en-US" altLang="zh-TW" dirty="0"/>
              <a:t>Notice that as soon as we do that, we get an error.</a:t>
            </a:r>
          </a:p>
          <a:p>
            <a:r>
              <a:rPr lang="en-US" altLang="zh-TW" dirty="0"/>
              <a:t>If we click on this button, it tells us what the problems are.</a:t>
            </a:r>
            <a:endParaRPr lang="zh-TW" altLang="en-US" dirty="0"/>
          </a:p>
        </p:txBody>
      </p:sp>
      <p:pic>
        <p:nvPicPr>
          <p:cNvPr id="8" name="圖片 7">
            <a:extLst>
              <a:ext uri="{FF2B5EF4-FFF2-40B4-BE49-F238E27FC236}">
                <a16:creationId xmlns:a16="http://schemas.microsoft.com/office/drawing/2014/main" id="{5C8E7BDD-95E8-4080-AE3A-4C208DBC29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6898" y="3008447"/>
            <a:ext cx="8515905" cy="3589164"/>
          </a:xfrm>
          <a:prstGeom prst="rect">
            <a:avLst/>
          </a:prstGeom>
        </p:spPr>
      </p:pic>
      <p:sp>
        <p:nvSpPr>
          <p:cNvPr id="9" name="矩形 8">
            <a:extLst>
              <a:ext uri="{FF2B5EF4-FFF2-40B4-BE49-F238E27FC236}">
                <a16:creationId xmlns:a16="http://schemas.microsoft.com/office/drawing/2014/main" id="{46273149-A904-4BB9-840C-D2A3DAEAE5B1}"/>
              </a:ext>
            </a:extLst>
          </p:cNvPr>
          <p:cNvSpPr/>
          <p:nvPr/>
        </p:nvSpPr>
        <p:spPr>
          <a:xfrm>
            <a:off x="3950766" y="3517556"/>
            <a:ext cx="376929" cy="40529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箭號: 向下 9">
            <a:extLst>
              <a:ext uri="{FF2B5EF4-FFF2-40B4-BE49-F238E27FC236}">
                <a16:creationId xmlns:a16="http://schemas.microsoft.com/office/drawing/2014/main" id="{897E4A8C-D20B-4AF6-A6C9-E58D1DCCEAB3}"/>
              </a:ext>
            </a:extLst>
          </p:cNvPr>
          <p:cNvSpPr/>
          <p:nvPr/>
        </p:nvSpPr>
        <p:spPr>
          <a:xfrm rot="5400000">
            <a:off x="4474278" y="3503375"/>
            <a:ext cx="300146" cy="405290"/>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961660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6" name="Rectangle 100">
            <a:extLst>
              <a:ext uri="{FF2B5EF4-FFF2-40B4-BE49-F238E27FC236}">
                <a16:creationId xmlns:a16="http://schemas.microsoft.com/office/drawing/2014/main" id="{278D6E89-CBE0-4595-81C1-F7BA38171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內容版面配置區 2">
            <a:extLst>
              <a:ext uri="{FF2B5EF4-FFF2-40B4-BE49-F238E27FC236}">
                <a16:creationId xmlns:a16="http://schemas.microsoft.com/office/drawing/2014/main" id="{9C1EA000-AD23-44CC-8FBE-BA7844265781}"/>
              </a:ext>
            </a:extLst>
          </p:cNvPr>
          <p:cNvSpPr>
            <a:spLocks noGrp="1"/>
          </p:cNvSpPr>
          <p:nvPr>
            <p:ph idx="1"/>
          </p:nvPr>
        </p:nvSpPr>
        <p:spPr>
          <a:xfrm>
            <a:off x="6570000" y="2877018"/>
            <a:ext cx="4636800" cy="2901482"/>
          </a:xfrm>
        </p:spPr>
        <p:txBody>
          <a:bodyPr>
            <a:normAutofit/>
          </a:bodyPr>
          <a:lstStyle/>
          <a:p>
            <a:pPr marL="0" indent="0" algn="just">
              <a:buNone/>
            </a:pPr>
            <a:r>
              <a:rPr lang="en-US" altLang="zh-TW" dirty="0"/>
              <a:t>Last week we've learned about the basic components of </a:t>
            </a:r>
            <a:r>
              <a:rPr lang="en-US" altLang="zh-TW" b="1" dirty="0"/>
              <a:t>Constraints</a:t>
            </a:r>
            <a:r>
              <a:rPr lang="en-US" altLang="zh-TW" dirty="0"/>
              <a:t> namely </a:t>
            </a:r>
            <a:r>
              <a:rPr lang="en-US" altLang="zh-TW" b="1" u="sng" dirty="0"/>
              <a:t>alignment</a:t>
            </a:r>
            <a:r>
              <a:rPr lang="en-US" altLang="zh-TW" dirty="0"/>
              <a:t> and </a:t>
            </a:r>
            <a:r>
              <a:rPr lang="en-US" altLang="zh-TW" b="1" u="sng" dirty="0"/>
              <a:t>pinning</a:t>
            </a:r>
            <a:r>
              <a:rPr lang="en-US" altLang="zh-TW" dirty="0"/>
              <a:t>, and we’re ready to move on to are more complex interface which is our </a:t>
            </a:r>
            <a:r>
              <a:rPr lang="en-US" altLang="zh-TW" dirty="0" err="1"/>
              <a:t>Main.storyboard</a:t>
            </a:r>
            <a:r>
              <a:rPr lang="en-US" altLang="zh-TW" dirty="0"/>
              <a:t>.</a:t>
            </a:r>
            <a:endParaRPr lang="zh-TW" altLang="en-US" dirty="0"/>
          </a:p>
        </p:txBody>
      </p:sp>
      <p:grpSp>
        <p:nvGrpSpPr>
          <p:cNvPr id="103" name="Group 102">
            <a:extLst>
              <a:ext uri="{FF2B5EF4-FFF2-40B4-BE49-F238E27FC236}">
                <a16:creationId xmlns:a16="http://schemas.microsoft.com/office/drawing/2014/main" id="{C98E0077-C8CB-40EE-ABF7-D106ADF246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958" y="453245"/>
            <a:ext cx="6009066" cy="5914582"/>
            <a:chOff x="28958" y="453245"/>
            <a:chExt cx="6009066" cy="5914582"/>
          </a:xfrm>
        </p:grpSpPr>
        <p:grpSp>
          <p:nvGrpSpPr>
            <p:cNvPr id="104" name="Group 103">
              <a:extLst>
                <a:ext uri="{FF2B5EF4-FFF2-40B4-BE49-F238E27FC236}">
                  <a16:creationId xmlns:a16="http://schemas.microsoft.com/office/drawing/2014/main" id="{F138C0FF-100E-4B5D-AB39-A60FA376658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2862220" y="2975283"/>
              <a:ext cx="317159" cy="932400"/>
              <a:chOff x="6376988" y="280988"/>
              <a:chExt cx="633413" cy="1862138"/>
            </a:xfrm>
          </p:grpSpPr>
          <p:sp>
            <p:nvSpPr>
              <p:cNvPr id="183" name="Freeform 68">
                <a:extLst>
                  <a:ext uri="{FF2B5EF4-FFF2-40B4-BE49-F238E27FC236}">
                    <a16:creationId xmlns:a16="http://schemas.microsoft.com/office/drawing/2014/main" id="{7FAF8DED-3F40-4BF1-890A-D654FD5144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69">
                <a:extLst>
                  <a:ext uri="{FF2B5EF4-FFF2-40B4-BE49-F238E27FC236}">
                    <a16:creationId xmlns:a16="http://schemas.microsoft.com/office/drawing/2014/main" id="{A9E242D4-12F6-4412-81B4-BDFA6494375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5" name="Line 70">
                <a:extLst>
                  <a:ext uri="{FF2B5EF4-FFF2-40B4-BE49-F238E27FC236}">
                    <a16:creationId xmlns:a16="http://schemas.microsoft.com/office/drawing/2014/main" id="{819CB22D-989B-418B-88B9-4CA22D7142E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5" name="Group 104">
              <a:extLst>
                <a:ext uri="{FF2B5EF4-FFF2-40B4-BE49-F238E27FC236}">
                  <a16:creationId xmlns:a16="http://schemas.microsoft.com/office/drawing/2014/main" id="{41073E2D-0592-4EF5-872D-CECD6D8221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28958" y="453245"/>
              <a:ext cx="3838576" cy="5838297"/>
              <a:chOff x="8324466" y="457964"/>
              <a:chExt cx="3838576" cy="5838297"/>
            </a:xfrm>
          </p:grpSpPr>
          <p:sp>
            <p:nvSpPr>
              <p:cNvPr id="145" name="Oval 144">
                <a:extLst>
                  <a:ext uri="{FF2B5EF4-FFF2-40B4-BE49-F238E27FC236}">
                    <a16:creationId xmlns:a16="http://schemas.microsoft.com/office/drawing/2014/main" id="{B4B3ECD9-DCDC-440E-B273-65BB0CAED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46" name="Group 145">
                <a:extLst>
                  <a:ext uri="{FF2B5EF4-FFF2-40B4-BE49-F238E27FC236}">
                    <a16:creationId xmlns:a16="http://schemas.microsoft.com/office/drawing/2014/main" id="{A6571F9C-9E75-49A7-B438-6F3664A74F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61" name="Freeform 64">
                  <a:extLst>
                    <a:ext uri="{FF2B5EF4-FFF2-40B4-BE49-F238E27FC236}">
                      <a16:creationId xmlns:a16="http://schemas.microsoft.com/office/drawing/2014/main" id="{EDB4D0FA-C270-408A-9FBE-AD9E65A1C6A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81">
                  <a:extLst>
                    <a:ext uri="{FF2B5EF4-FFF2-40B4-BE49-F238E27FC236}">
                      <a16:creationId xmlns:a16="http://schemas.microsoft.com/office/drawing/2014/main" id="{3ABAFDCA-DAAD-4233-BA41-8DF74A24A7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61">
                  <a:extLst>
                    <a:ext uri="{FF2B5EF4-FFF2-40B4-BE49-F238E27FC236}">
                      <a16:creationId xmlns:a16="http://schemas.microsoft.com/office/drawing/2014/main" id="{73535DCB-BE4C-4936-B555-68E285B37F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78">
                  <a:extLst>
                    <a:ext uri="{FF2B5EF4-FFF2-40B4-BE49-F238E27FC236}">
                      <a16:creationId xmlns:a16="http://schemas.microsoft.com/office/drawing/2014/main" id="{874FE9AB-AE26-49B8-9538-108F06D8C1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5" name="Freeform 84">
                  <a:extLst>
                    <a:ext uri="{FF2B5EF4-FFF2-40B4-BE49-F238E27FC236}">
                      <a16:creationId xmlns:a16="http://schemas.microsoft.com/office/drawing/2014/main" id="{10D97820-71F1-4EC5-8324-CFB6F530991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6" name="Freeform 87">
                  <a:extLst>
                    <a:ext uri="{FF2B5EF4-FFF2-40B4-BE49-F238E27FC236}">
                      <a16:creationId xmlns:a16="http://schemas.microsoft.com/office/drawing/2014/main" id="{F41687FC-136C-4C28-B30C-4FDA8CE4DE1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7" name="Freeform 60">
                  <a:extLst>
                    <a:ext uri="{FF2B5EF4-FFF2-40B4-BE49-F238E27FC236}">
                      <a16:creationId xmlns:a16="http://schemas.microsoft.com/office/drawing/2014/main" id="{F073018C-8DC6-476B-99DE-D630752AF5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8" name="Freeform 59">
                  <a:extLst>
                    <a:ext uri="{FF2B5EF4-FFF2-40B4-BE49-F238E27FC236}">
                      <a16:creationId xmlns:a16="http://schemas.microsoft.com/office/drawing/2014/main" id="{01563341-B016-4DB3-8C2B-3B0F084CC8A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9" name="Freeform 62">
                  <a:extLst>
                    <a:ext uri="{FF2B5EF4-FFF2-40B4-BE49-F238E27FC236}">
                      <a16:creationId xmlns:a16="http://schemas.microsoft.com/office/drawing/2014/main" id="{5AFB3087-91F7-484F-A2D1-9E9D28E6A4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0" name="Freeform 65">
                  <a:extLst>
                    <a:ext uri="{FF2B5EF4-FFF2-40B4-BE49-F238E27FC236}">
                      <a16:creationId xmlns:a16="http://schemas.microsoft.com/office/drawing/2014/main" id="{C2821E6B-5AF6-4C4D-99F4-19B5A21E48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1" name="Freeform 79">
                  <a:extLst>
                    <a:ext uri="{FF2B5EF4-FFF2-40B4-BE49-F238E27FC236}">
                      <a16:creationId xmlns:a16="http://schemas.microsoft.com/office/drawing/2014/main" id="{A907B69E-0B01-498B-80D2-D67D043BF2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82">
                  <a:extLst>
                    <a:ext uri="{FF2B5EF4-FFF2-40B4-BE49-F238E27FC236}">
                      <a16:creationId xmlns:a16="http://schemas.microsoft.com/office/drawing/2014/main" id="{5772A360-649E-4718-99AB-77601B3FE9A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85">
                  <a:extLst>
                    <a:ext uri="{FF2B5EF4-FFF2-40B4-BE49-F238E27FC236}">
                      <a16:creationId xmlns:a16="http://schemas.microsoft.com/office/drawing/2014/main" id="{BFAA4174-67EF-4924-A4D9-54B8A9CCD5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4" name="Freeform 88">
                  <a:extLst>
                    <a:ext uri="{FF2B5EF4-FFF2-40B4-BE49-F238E27FC236}">
                      <a16:creationId xmlns:a16="http://schemas.microsoft.com/office/drawing/2014/main" id="{FFB66CF2-AA4B-4A69-8918-4030981E5E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75" name="Group 174">
                  <a:extLst>
                    <a:ext uri="{FF2B5EF4-FFF2-40B4-BE49-F238E27FC236}">
                      <a16:creationId xmlns:a16="http://schemas.microsoft.com/office/drawing/2014/main" id="{B5FDAB62-742B-490A-AEA7-D33401FC7E5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76" name="Line 63">
                    <a:extLst>
                      <a:ext uri="{FF2B5EF4-FFF2-40B4-BE49-F238E27FC236}">
                        <a16:creationId xmlns:a16="http://schemas.microsoft.com/office/drawing/2014/main" id="{2B475708-5689-4E0B-B754-81BD7E13191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 name="Line 66">
                    <a:extLst>
                      <a:ext uri="{FF2B5EF4-FFF2-40B4-BE49-F238E27FC236}">
                        <a16:creationId xmlns:a16="http://schemas.microsoft.com/office/drawing/2014/main" id="{A22B7B11-ABEA-480C-8673-74CEF8380F4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 name="Line 67">
                    <a:extLst>
                      <a:ext uri="{FF2B5EF4-FFF2-40B4-BE49-F238E27FC236}">
                        <a16:creationId xmlns:a16="http://schemas.microsoft.com/office/drawing/2014/main" id="{6F3A0195-7AFE-4B5C-B7B7-8E1931E721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 name="Line 80">
                    <a:extLst>
                      <a:ext uri="{FF2B5EF4-FFF2-40B4-BE49-F238E27FC236}">
                        <a16:creationId xmlns:a16="http://schemas.microsoft.com/office/drawing/2014/main" id="{1B13DF54-8B1A-4E1B-8DFB-7CCB8C8AE15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 name="Line 83">
                    <a:extLst>
                      <a:ext uri="{FF2B5EF4-FFF2-40B4-BE49-F238E27FC236}">
                        <a16:creationId xmlns:a16="http://schemas.microsoft.com/office/drawing/2014/main" id="{F024D52B-4316-4621-B93A-F0BF666C90BE}"/>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 name="Line 86">
                    <a:extLst>
                      <a:ext uri="{FF2B5EF4-FFF2-40B4-BE49-F238E27FC236}">
                        <a16:creationId xmlns:a16="http://schemas.microsoft.com/office/drawing/2014/main" id="{FC8A7FD2-9729-4747-800B-645BC622E49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 name="Line 89">
                    <a:extLst>
                      <a:ext uri="{FF2B5EF4-FFF2-40B4-BE49-F238E27FC236}">
                        <a16:creationId xmlns:a16="http://schemas.microsoft.com/office/drawing/2014/main" id="{9D91F291-186D-4AAE-B541-3158E5358CF8}"/>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47" name="Group 146">
                <a:extLst>
                  <a:ext uri="{FF2B5EF4-FFF2-40B4-BE49-F238E27FC236}">
                    <a16:creationId xmlns:a16="http://schemas.microsoft.com/office/drawing/2014/main" id="{B38D46D5-9D65-4565-9CAA-1F04E19FBEE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3" name="Group 152">
                  <a:extLst>
                    <a:ext uri="{FF2B5EF4-FFF2-40B4-BE49-F238E27FC236}">
                      <a16:creationId xmlns:a16="http://schemas.microsoft.com/office/drawing/2014/main" id="{8A8971AA-9368-49A3-B734-F6033F018EA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57" name="Straight Connector 156">
                    <a:extLst>
                      <a:ext uri="{FF2B5EF4-FFF2-40B4-BE49-F238E27FC236}">
                        <a16:creationId xmlns:a16="http://schemas.microsoft.com/office/drawing/2014/main" id="{D9C3AC6C-AAD1-4D79-8A10-0D0C62C3A8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11F70E77-0113-4EEF-AE23-55EECAEE3F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9" name="Rectangle 30">
                    <a:extLst>
                      <a:ext uri="{FF2B5EF4-FFF2-40B4-BE49-F238E27FC236}">
                        <a16:creationId xmlns:a16="http://schemas.microsoft.com/office/drawing/2014/main" id="{BC69B848-1176-4C1C-9949-E5861A8619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30">
                    <a:extLst>
                      <a:ext uri="{FF2B5EF4-FFF2-40B4-BE49-F238E27FC236}">
                        <a16:creationId xmlns:a16="http://schemas.microsoft.com/office/drawing/2014/main" id="{C1A5E2C5-38CB-44AB-9E4C-ACEA16342E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4" name="Group 153">
                  <a:extLst>
                    <a:ext uri="{FF2B5EF4-FFF2-40B4-BE49-F238E27FC236}">
                      <a16:creationId xmlns:a16="http://schemas.microsoft.com/office/drawing/2014/main" id="{6F55C24A-BC0E-4E0F-A61A-C821BCB100A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55" name="Freeform: Shape 154">
                    <a:extLst>
                      <a:ext uri="{FF2B5EF4-FFF2-40B4-BE49-F238E27FC236}">
                        <a16:creationId xmlns:a16="http://schemas.microsoft.com/office/drawing/2014/main" id="{FC1F1581-20C3-46E2-A929-C0A357F428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56" name="Freeform: Shape 155">
                    <a:extLst>
                      <a:ext uri="{FF2B5EF4-FFF2-40B4-BE49-F238E27FC236}">
                        <a16:creationId xmlns:a16="http://schemas.microsoft.com/office/drawing/2014/main" id="{1712EF3C-2719-427C-8551-8498E8EE3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48" name="Group 147">
                <a:extLst>
                  <a:ext uri="{FF2B5EF4-FFF2-40B4-BE49-F238E27FC236}">
                    <a16:creationId xmlns:a16="http://schemas.microsoft.com/office/drawing/2014/main" id="{E27D7E35-5FF7-4D9A-8553-32BEC07F4C3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9" name="Group 148">
                  <a:extLst>
                    <a:ext uri="{FF2B5EF4-FFF2-40B4-BE49-F238E27FC236}">
                      <a16:creationId xmlns:a16="http://schemas.microsoft.com/office/drawing/2014/main" id="{763B69E4-A2FF-49AF-91E2-3E713C12CB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51" name="Freeform 68">
                    <a:extLst>
                      <a:ext uri="{FF2B5EF4-FFF2-40B4-BE49-F238E27FC236}">
                        <a16:creationId xmlns:a16="http://schemas.microsoft.com/office/drawing/2014/main" id="{902752CE-AA22-4C98-867D-7EC620175E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69">
                    <a:extLst>
                      <a:ext uri="{FF2B5EF4-FFF2-40B4-BE49-F238E27FC236}">
                        <a16:creationId xmlns:a16="http://schemas.microsoft.com/office/drawing/2014/main" id="{30C30F45-A468-4533-ADBA-5F1EF15DA9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50" name="Line 70">
                  <a:extLst>
                    <a:ext uri="{FF2B5EF4-FFF2-40B4-BE49-F238E27FC236}">
                      <a16:creationId xmlns:a16="http://schemas.microsoft.com/office/drawing/2014/main" id="{FC70690E-7E68-4924-B6ED-6D084F67AB97}"/>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06" name="Group 105">
              <a:extLst>
                <a:ext uri="{FF2B5EF4-FFF2-40B4-BE49-F238E27FC236}">
                  <a16:creationId xmlns:a16="http://schemas.microsoft.com/office/drawing/2014/main" id="{F8CDE388-C0D4-4AAC-A75F-DEE022DB05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flipH="1">
              <a:off x="2199448" y="529530"/>
              <a:ext cx="3838576" cy="5838297"/>
              <a:chOff x="8324466" y="457964"/>
              <a:chExt cx="3838576" cy="5838297"/>
            </a:xfrm>
          </p:grpSpPr>
          <p:sp>
            <p:nvSpPr>
              <p:cNvPr id="107" name="Oval 106">
                <a:extLst>
                  <a:ext uri="{FF2B5EF4-FFF2-40B4-BE49-F238E27FC236}">
                    <a16:creationId xmlns:a16="http://schemas.microsoft.com/office/drawing/2014/main" id="{40CCAC8F-4491-4CEC-81C5-DA65309C5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08" name="Group 107">
                <a:extLst>
                  <a:ext uri="{FF2B5EF4-FFF2-40B4-BE49-F238E27FC236}">
                    <a16:creationId xmlns:a16="http://schemas.microsoft.com/office/drawing/2014/main" id="{BB7F85EC-E56A-4EFB-BBC4-5C37762D1A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3" name="Freeform 64">
                  <a:extLst>
                    <a:ext uri="{FF2B5EF4-FFF2-40B4-BE49-F238E27FC236}">
                      <a16:creationId xmlns:a16="http://schemas.microsoft.com/office/drawing/2014/main" id="{D1385ED1-7694-4D02-8CF4-7EDC92117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81">
                  <a:extLst>
                    <a:ext uri="{FF2B5EF4-FFF2-40B4-BE49-F238E27FC236}">
                      <a16:creationId xmlns:a16="http://schemas.microsoft.com/office/drawing/2014/main" id="{92EB3381-7F29-4358-BD96-CD888435E7A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61">
                  <a:extLst>
                    <a:ext uri="{FF2B5EF4-FFF2-40B4-BE49-F238E27FC236}">
                      <a16:creationId xmlns:a16="http://schemas.microsoft.com/office/drawing/2014/main" id="{ED8FFC2C-A6FB-4AAD-8B3B-8BDC644A45E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78">
                  <a:extLst>
                    <a:ext uri="{FF2B5EF4-FFF2-40B4-BE49-F238E27FC236}">
                      <a16:creationId xmlns:a16="http://schemas.microsoft.com/office/drawing/2014/main" id="{F68A758A-E544-4BD0-9D09-85E61EC2C05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84">
                  <a:extLst>
                    <a:ext uri="{FF2B5EF4-FFF2-40B4-BE49-F238E27FC236}">
                      <a16:creationId xmlns:a16="http://schemas.microsoft.com/office/drawing/2014/main" id="{5DF583ED-D126-49EC-99B8-9F74FE37DC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8" name="Freeform 87">
                  <a:extLst>
                    <a:ext uri="{FF2B5EF4-FFF2-40B4-BE49-F238E27FC236}">
                      <a16:creationId xmlns:a16="http://schemas.microsoft.com/office/drawing/2014/main" id="{8C2ABC22-708C-47DC-B494-481391297B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9" name="Freeform 60">
                  <a:extLst>
                    <a:ext uri="{FF2B5EF4-FFF2-40B4-BE49-F238E27FC236}">
                      <a16:creationId xmlns:a16="http://schemas.microsoft.com/office/drawing/2014/main" id="{37408734-F5D2-415F-87E9-21DF9CD64D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0" name="Freeform 59">
                  <a:extLst>
                    <a:ext uri="{FF2B5EF4-FFF2-40B4-BE49-F238E27FC236}">
                      <a16:creationId xmlns:a16="http://schemas.microsoft.com/office/drawing/2014/main" id="{FDFCD34A-4567-4FBA-8A08-90BA02DF70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1" name="Freeform 62">
                  <a:extLst>
                    <a:ext uri="{FF2B5EF4-FFF2-40B4-BE49-F238E27FC236}">
                      <a16:creationId xmlns:a16="http://schemas.microsoft.com/office/drawing/2014/main" id="{56E8AD6A-A21C-488C-B6D5-06E65CB9E4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5">
                  <a:extLst>
                    <a:ext uri="{FF2B5EF4-FFF2-40B4-BE49-F238E27FC236}">
                      <a16:creationId xmlns:a16="http://schemas.microsoft.com/office/drawing/2014/main" id="{9555EDF7-9B45-4F61-AB5C-051203A9215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3" name="Freeform 79">
                  <a:extLst>
                    <a:ext uri="{FF2B5EF4-FFF2-40B4-BE49-F238E27FC236}">
                      <a16:creationId xmlns:a16="http://schemas.microsoft.com/office/drawing/2014/main" id="{2D8E8D71-7307-434C-B0E5-B28A79DFD90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4" name="Freeform 82">
                  <a:extLst>
                    <a:ext uri="{FF2B5EF4-FFF2-40B4-BE49-F238E27FC236}">
                      <a16:creationId xmlns:a16="http://schemas.microsoft.com/office/drawing/2014/main" id="{81DF2E9C-AD98-4C2F-BB16-FFAAAF9A0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5" name="Freeform 85">
                  <a:extLst>
                    <a:ext uri="{FF2B5EF4-FFF2-40B4-BE49-F238E27FC236}">
                      <a16:creationId xmlns:a16="http://schemas.microsoft.com/office/drawing/2014/main" id="{EFA917EF-BFA2-4B1B-8F06-F9756A2B40C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6" name="Freeform 88">
                  <a:extLst>
                    <a:ext uri="{FF2B5EF4-FFF2-40B4-BE49-F238E27FC236}">
                      <a16:creationId xmlns:a16="http://schemas.microsoft.com/office/drawing/2014/main" id="{147FB020-4534-45B3-A3AC-6A03CC469C9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37" name="Group 136">
                  <a:extLst>
                    <a:ext uri="{FF2B5EF4-FFF2-40B4-BE49-F238E27FC236}">
                      <a16:creationId xmlns:a16="http://schemas.microsoft.com/office/drawing/2014/main" id="{D8CCCEAA-AC2C-4B3B-85D9-88D4B18E631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8" name="Line 63">
                    <a:extLst>
                      <a:ext uri="{FF2B5EF4-FFF2-40B4-BE49-F238E27FC236}">
                        <a16:creationId xmlns:a16="http://schemas.microsoft.com/office/drawing/2014/main" id="{13E04D33-3671-4DC5-8761-ACBF8F70F81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 name="Line 66">
                    <a:extLst>
                      <a:ext uri="{FF2B5EF4-FFF2-40B4-BE49-F238E27FC236}">
                        <a16:creationId xmlns:a16="http://schemas.microsoft.com/office/drawing/2014/main" id="{B58AC0A3-F070-4DDA-862A-D3C1724D71A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 name="Line 67">
                    <a:extLst>
                      <a:ext uri="{FF2B5EF4-FFF2-40B4-BE49-F238E27FC236}">
                        <a16:creationId xmlns:a16="http://schemas.microsoft.com/office/drawing/2014/main" id="{E404DE26-C9CE-4F81-AA08-2757A8F57A1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 name="Line 80">
                    <a:extLst>
                      <a:ext uri="{FF2B5EF4-FFF2-40B4-BE49-F238E27FC236}">
                        <a16:creationId xmlns:a16="http://schemas.microsoft.com/office/drawing/2014/main" id="{E936CD68-C106-4217-8EDD-5515D491A40E}"/>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 name="Line 83">
                    <a:extLst>
                      <a:ext uri="{FF2B5EF4-FFF2-40B4-BE49-F238E27FC236}">
                        <a16:creationId xmlns:a16="http://schemas.microsoft.com/office/drawing/2014/main" id="{1F51871D-C98F-4504-8D5B-1129F07D9942}"/>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 name="Line 86">
                    <a:extLst>
                      <a:ext uri="{FF2B5EF4-FFF2-40B4-BE49-F238E27FC236}">
                        <a16:creationId xmlns:a16="http://schemas.microsoft.com/office/drawing/2014/main" id="{75894C3E-8E0D-4903-8D98-7F2BA6458BB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 name="Line 89">
                    <a:extLst>
                      <a:ext uri="{FF2B5EF4-FFF2-40B4-BE49-F238E27FC236}">
                        <a16:creationId xmlns:a16="http://schemas.microsoft.com/office/drawing/2014/main" id="{19732573-36ED-4D80-A1CE-92B74CFE461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09" name="Group 108">
                <a:extLst>
                  <a:ext uri="{FF2B5EF4-FFF2-40B4-BE49-F238E27FC236}">
                    <a16:creationId xmlns:a16="http://schemas.microsoft.com/office/drawing/2014/main" id="{A7DD834D-49CB-4A21-95B6-E372FAF558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5" name="Group 114">
                  <a:extLst>
                    <a:ext uri="{FF2B5EF4-FFF2-40B4-BE49-F238E27FC236}">
                      <a16:creationId xmlns:a16="http://schemas.microsoft.com/office/drawing/2014/main" id="{DBFC5A5B-6CB2-44DD-9FD1-EC36BD2C100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19" name="Straight Connector 118">
                    <a:extLst>
                      <a:ext uri="{FF2B5EF4-FFF2-40B4-BE49-F238E27FC236}">
                        <a16:creationId xmlns:a16="http://schemas.microsoft.com/office/drawing/2014/main" id="{3E3414F4-CE5F-4F12-912C-C5BDD653BB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11F1F515-5628-4BD8-99A7-3D8414C89F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1" name="Rectangle 30">
                    <a:extLst>
                      <a:ext uri="{FF2B5EF4-FFF2-40B4-BE49-F238E27FC236}">
                        <a16:creationId xmlns:a16="http://schemas.microsoft.com/office/drawing/2014/main" id="{BCD2AC9F-6CCB-4450-9690-03CF9C88FA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30">
                    <a:extLst>
                      <a:ext uri="{FF2B5EF4-FFF2-40B4-BE49-F238E27FC236}">
                        <a16:creationId xmlns:a16="http://schemas.microsoft.com/office/drawing/2014/main" id="{25357F21-FF7A-43EE-8E0D-7DDC18D0F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6" name="Group 115">
                  <a:extLst>
                    <a:ext uri="{FF2B5EF4-FFF2-40B4-BE49-F238E27FC236}">
                      <a16:creationId xmlns:a16="http://schemas.microsoft.com/office/drawing/2014/main" id="{097C8F29-77BA-4847-8674-29E62C919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7" name="Freeform: Shape 116">
                    <a:extLst>
                      <a:ext uri="{FF2B5EF4-FFF2-40B4-BE49-F238E27FC236}">
                        <a16:creationId xmlns:a16="http://schemas.microsoft.com/office/drawing/2014/main" id="{3955A71B-998A-436F-8977-7F2186B8F0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18" name="Freeform: Shape 117">
                    <a:extLst>
                      <a:ext uri="{FF2B5EF4-FFF2-40B4-BE49-F238E27FC236}">
                        <a16:creationId xmlns:a16="http://schemas.microsoft.com/office/drawing/2014/main" id="{9615332D-D34B-498A-82A4-C9B344AC0F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10" name="Group 109">
                <a:extLst>
                  <a:ext uri="{FF2B5EF4-FFF2-40B4-BE49-F238E27FC236}">
                    <a16:creationId xmlns:a16="http://schemas.microsoft.com/office/drawing/2014/main" id="{1717FC12-6E7D-428E-8246-7F84A1BF1F2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1" name="Group 110">
                  <a:extLst>
                    <a:ext uri="{FF2B5EF4-FFF2-40B4-BE49-F238E27FC236}">
                      <a16:creationId xmlns:a16="http://schemas.microsoft.com/office/drawing/2014/main" id="{DD7F9620-0820-4381-998B-A48BE11F09D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3" name="Freeform 68">
                    <a:extLst>
                      <a:ext uri="{FF2B5EF4-FFF2-40B4-BE49-F238E27FC236}">
                        <a16:creationId xmlns:a16="http://schemas.microsoft.com/office/drawing/2014/main" id="{80772C2D-BD21-4748-BCCE-97D26A8297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69">
                    <a:extLst>
                      <a:ext uri="{FF2B5EF4-FFF2-40B4-BE49-F238E27FC236}">
                        <a16:creationId xmlns:a16="http://schemas.microsoft.com/office/drawing/2014/main" id="{81D5B63A-FF88-44D3-BE2D-209BB837766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12" name="Line 70">
                  <a:extLst>
                    <a:ext uri="{FF2B5EF4-FFF2-40B4-BE49-F238E27FC236}">
                      <a16:creationId xmlns:a16="http://schemas.microsoft.com/office/drawing/2014/main" id="{D080CB3A-9490-4813-B3D5-36E0B595127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187" name="Straight Connector 186">
            <a:extLst>
              <a:ext uri="{FF2B5EF4-FFF2-40B4-BE49-F238E27FC236}">
                <a16:creationId xmlns:a16="http://schemas.microsoft.com/office/drawing/2014/main" id="{108A6C55-1C94-4869-9E37-A584104F91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8400"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9729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2174FC87-435E-4DBC-B923-23E1FEAB0E89}"/>
              </a:ext>
            </a:extLst>
          </p:cNvPr>
          <p:cNvSpPr>
            <a:spLocks noGrp="1"/>
          </p:cNvSpPr>
          <p:nvPr>
            <p:ph type="title"/>
          </p:nvPr>
        </p:nvSpPr>
        <p:spPr>
          <a:xfrm>
            <a:off x="989400" y="395289"/>
            <a:ext cx="6328800" cy="1112836"/>
          </a:xfrm>
        </p:spPr>
        <p:txBody>
          <a:bodyPr>
            <a:normAutofit/>
          </a:bodyPr>
          <a:lstStyle/>
          <a:p>
            <a:pPr algn="ctr"/>
            <a:r>
              <a:rPr lang="en-US" altLang="zh-TW" dirty="0"/>
              <a:t>What is The Error?</a:t>
            </a:r>
            <a:endParaRPr lang="zh-TW" altLang="en-US" dirty="0"/>
          </a:p>
        </p:txBody>
      </p:sp>
      <p:sp>
        <p:nvSpPr>
          <p:cNvPr id="3" name="內容版面配置區 2">
            <a:extLst>
              <a:ext uri="{FF2B5EF4-FFF2-40B4-BE49-F238E27FC236}">
                <a16:creationId xmlns:a16="http://schemas.microsoft.com/office/drawing/2014/main" id="{AB722285-597E-46CD-B516-F7569DA454BF}"/>
              </a:ext>
            </a:extLst>
          </p:cNvPr>
          <p:cNvSpPr>
            <a:spLocks noGrp="1"/>
          </p:cNvSpPr>
          <p:nvPr>
            <p:ph idx="1"/>
          </p:nvPr>
        </p:nvSpPr>
        <p:spPr>
          <a:xfrm>
            <a:off x="989400" y="1864801"/>
            <a:ext cx="6328800" cy="3913700"/>
          </a:xfrm>
        </p:spPr>
        <p:txBody>
          <a:bodyPr>
            <a:normAutofit/>
          </a:bodyPr>
          <a:lstStyle/>
          <a:p>
            <a:pPr algn="just"/>
            <a:r>
              <a:rPr lang="en-US" altLang="zh-TW" b="0" i="0">
                <a:effectLst/>
                <a:latin typeface="sf pro text"/>
              </a:rPr>
              <a:t>The </a:t>
            </a:r>
            <a:r>
              <a:rPr lang="en-US" altLang="zh-TW">
                <a:latin typeface="sf pro text"/>
              </a:rPr>
              <a:t>errors is that </a:t>
            </a:r>
            <a:r>
              <a:rPr lang="en-US" altLang="zh-TW" b="0" i="0">
                <a:effectLst/>
                <a:latin typeface="sf pro text"/>
              </a:rPr>
              <a:t>because even though we've defined the constraints for the logo, the location of this container view is kind of ambiguous - </a:t>
            </a:r>
            <a:r>
              <a:rPr lang="en-US" altLang="zh-TW" b="1" i="0" u="sng">
                <a:effectLst/>
                <a:latin typeface="sf pro text"/>
              </a:rPr>
              <a:t>we don't know where to put it for its X position or for its Y position </a:t>
            </a:r>
            <a:r>
              <a:rPr lang="en-US" altLang="zh-TW" b="0" i="0">
                <a:effectLst/>
                <a:latin typeface="sf pro text"/>
              </a:rPr>
              <a:t>because it's currently kind of just hanging out in the middle without any Constraints of its own.</a:t>
            </a:r>
          </a:p>
          <a:p>
            <a:pPr algn="just"/>
            <a:endParaRPr lang="zh-TW" altLang="en-US" dirty="0"/>
          </a:p>
        </p:txBody>
      </p:sp>
      <p:cxnSp>
        <p:nvCxnSpPr>
          <p:cNvPr id="12" name="Straight Connector 11">
            <a:extLst>
              <a:ext uri="{FF2B5EF4-FFF2-40B4-BE49-F238E27FC236}">
                <a16:creationId xmlns:a16="http://schemas.microsoft.com/office/drawing/2014/main" id="{C05D45D7-984D-4CDD-B1BC-0CF407C72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2485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圖片 4">
            <a:extLst>
              <a:ext uri="{FF2B5EF4-FFF2-40B4-BE49-F238E27FC236}">
                <a16:creationId xmlns:a16="http://schemas.microsoft.com/office/drawing/2014/main" id="{583E7090-781F-45D4-8E6F-3F4591EA14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83650" y="2173310"/>
            <a:ext cx="2767362" cy="2511380"/>
          </a:xfrm>
          <a:prstGeom prst="rect">
            <a:avLst/>
          </a:prstGeom>
        </p:spPr>
      </p:pic>
    </p:spTree>
    <p:extLst>
      <p:ext uri="{BB962C8B-B14F-4D97-AF65-F5344CB8AC3E}">
        <p14:creationId xmlns:p14="http://schemas.microsoft.com/office/powerpoint/2010/main" val="18036370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C279C8A1-C4E4-4DE9-934E-91221AC99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6384CD36-814A-48B8-87E8-8DF5B65C448C}"/>
              </a:ext>
            </a:extLst>
          </p:cNvPr>
          <p:cNvSpPr>
            <a:spLocks noGrp="1"/>
          </p:cNvSpPr>
          <p:nvPr>
            <p:ph type="title"/>
          </p:nvPr>
        </p:nvSpPr>
        <p:spPr>
          <a:xfrm>
            <a:off x="4868987" y="395288"/>
            <a:ext cx="6317998" cy="1120439"/>
          </a:xfrm>
        </p:spPr>
        <p:txBody>
          <a:bodyPr wrap="square" anchor="b">
            <a:normAutofit/>
          </a:bodyPr>
          <a:lstStyle/>
          <a:p>
            <a:pPr algn="ctr"/>
            <a:r>
              <a:rPr lang="en-US" altLang="zh-TW"/>
              <a:t>Solve Alignments Errors</a:t>
            </a:r>
            <a:endParaRPr lang="zh-TW" altLang="en-US"/>
          </a:p>
        </p:txBody>
      </p:sp>
      <p:pic>
        <p:nvPicPr>
          <p:cNvPr id="5" name="圖片 4">
            <a:extLst>
              <a:ext uri="{FF2B5EF4-FFF2-40B4-BE49-F238E27FC236}">
                <a16:creationId xmlns:a16="http://schemas.microsoft.com/office/drawing/2014/main" id="{4FBED6F5-89FD-4606-B9C1-8DC0DF699D5B}"/>
              </a:ext>
            </a:extLst>
          </p:cNvPr>
          <p:cNvPicPr>
            <a:picLocks noChangeAspect="1"/>
          </p:cNvPicPr>
          <p:nvPr/>
        </p:nvPicPr>
        <p:blipFill rotWithShape="1">
          <a:blip r:embed="rId2">
            <a:extLst>
              <a:ext uri="{28A0092B-C50C-407E-A947-70E740481C1C}">
                <a14:useLocalDpi xmlns:a14="http://schemas.microsoft.com/office/drawing/2010/main" val="0"/>
              </a:ext>
            </a:extLst>
          </a:blip>
          <a:srcRect t="4825" r="2" b="2883"/>
          <a:stretch/>
        </p:blipFill>
        <p:spPr>
          <a:xfrm>
            <a:off x="20" y="10"/>
            <a:ext cx="3863955" cy="6857989"/>
          </a:xfrm>
          <a:prstGeom prst="rect">
            <a:avLst/>
          </a:prstGeom>
        </p:spPr>
      </p:pic>
      <p:cxnSp>
        <p:nvCxnSpPr>
          <p:cNvPr id="15" name="Straight Connector 11">
            <a:extLst>
              <a:ext uri="{FF2B5EF4-FFF2-40B4-BE49-F238E27FC236}">
                <a16:creationId xmlns:a16="http://schemas.microsoft.com/office/drawing/2014/main" id="{26C7ED5D-77C4-4564-8B1A-E55609CF44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57986" y="19645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內容版面配置區 2">
            <a:extLst>
              <a:ext uri="{FF2B5EF4-FFF2-40B4-BE49-F238E27FC236}">
                <a16:creationId xmlns:a16="http://schemas.microsoft.com/office/drawing/2014/main" id="{3138C38B-25E7-48CE-97A6-67139C165B7D}"/>
              </a:ext>
            </a:extLst>
          </p:cNvPr>
          <p:cNvSpPr>
            <a:spLocks noGrp="1"/>
          </p:cNvSpPr>
          <p:nvPr>
            <p:ph idx="1"/>
          </p:nvPr>
        </p:nvSpPr>
        <p:spPr>
          <a:xfrm>
            <a:off x="4868986" y="2413468"/>
            <a:ext cx="6318000" cy="3365032"/>
          </a:xfrm>
        </p:spPr>
        <p:txBody>
          <a:bodyPr>
            <a:normAutofit/>
          </a:bodyPr>
          <a:lstStyle/>
          <a:p>
            <a:pPr algn="just">
              <a:lnSpc>
                <a:spcPct val="140000"/>
              </a:lnSpc>
            </a:pPr>
            <a:r>
              <a:rPr lang="en-US" altLang="zh-TW" sz="1700"/>
              <a:t>The problem is that we haven't given these containers any dimensions or positions of their own.</a:t>
            </a:r>
          </a:p>
          <a:p>
            <a:pPr algn="just">
              <a:lnSpc>
                <a:spcPct val="140000"/>
              </a:lnSpc>
            </a:pPr>
            <a:r>
              <a:rPr lang="en-US" altLang="zh-TW" sz="1700"/>
              <a:t>We haven't specified how they themselves are going to be laid out which is why if we add some constraints to the </a:t>
            </a:r>
            <a:r>
              <a:rPr lang="en-US" altLang="zh-TW" sz="1700" err="1"/>
              <a:t>subviews</a:t>
            </a:r>
            <a:r>
              <a:rPr lang="en-US" altLang="zh-TW" sz="1700"/>
              <a:t> or the things that are inside these containers, well, it's still ambiguous because it doesn't know how to layout these containers.</a:t>
            </a:r>
            <a:endParaRPr lang="zh-TW" altLang="en-US" sz="1700"/>
          </a:p>
        </p:txBody>
      </p:sp>
    </p:spTree>
    <p:extLst>
      <p:ext uri="{BB962C8B-B14F-4D97-AF65-F5344CB8AC3E}">
        <p14:creationId xmlns:p14="http://schemas.microsoft.com/office/powerpoint/2010/main" val="41258039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1" name="Group 10">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6" name="Rectangle 15">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B16A8EFC-A256-4BF5-82DF-01E949CA9D6F}"/>
              </a:ext>
            </a:extLst>
          </p:cNvPr>
          <p:cNvSpPr>
            <a:spLocks noGrp="1"/>
          </p:cNvSpPr>
          <p:nvPr>
            <p:ph type="title"/>
          </p:nvPr>
        </p:nvSpPr>
        <p:spPr>
          <a:xfrm>
            <a:off x="2129017" y="4028264"/>
            <a:ext cx="7797799" cy="1532951"/>
          </a:xfrm>
        </p:spPr>
        <p:txBody>
          <a:bodyPr vert="horz" lIns="91440" tIns="45720" rIns="91440" bIns="45720" rtlCol="0" anchor="b" anchorCtr="0">
            <a:normAutofit/>
          </a:bodyPr>
          <a:lstStyle/>
          <a:p>
            <a:pPr algn="ctr"/>
            <a:r>
              <a:rPr lang="en-US" altLang="zh-TW" sz="4800" dirty="0" err="1"/>
              <a:t>StackViews</a:t>
            </a:r>
            <a:endParaRPr lang="en-US" altLang="zh-TW" sz="4800" dirty="0"/>
          </a:p>
        </p:txBody>
      </p:sp>
      <p:grpSp>
        <p:nvGrpSpPr>
          <p:cNvPr id="18" name="Group 17">
            <a:extLst>
              <a:ext uri="{FF2B5EF4-FFF2-40B4-BE49-F238E27FC236}">
                <a16:creationId xmlns:a16="http://schemas.microsoft.com/office/drawing/2014/main" id="{BF9F7A1D-1090-4288-AA92-5E103402E3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87925" y="2840038"/>
            <a:ext cx="2216150" cy="1177924"/>
            <a:chOff x="4987925" y="2840038"/>
            <a:chExt cx="2216150" cy="1177924"/>
          </a:xfrm>
        </p:grpSpPr>
        <p:sp>
          <p:nvSpPr>
            <p:cNvPr id="19" name="Rectangle 18">
              <a:extLst>
                <a:ext uri="{FF2B5EF4-FFF2-40B4-BE49-F238E27FC236}">
                  <a16:creationId xmlns:a16="http://schemas.microsoft.com/office/drawing/2014/main" id="{9109F7CF-3139-48B9-AF7B-9BD2941A8D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5F52CE0A-5FEB-41F7-AC08-13F9CCDA581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1" name="Group 20">
                <a:extLst>
                  <a:ext uri="{FF2B5EF4-FFF2-40B4-BE49-F238E27FC236}">
                    <a16:creationId xmlns:a16="http://schemas.microsoft.com/office/drawing/2014/main" id="{A731CECC-3215-4BBB-9435-8EE683B8E32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6" name="Freeform 68">
                  <a:extLst>
                    <a:ext uri="{FF2B5EF4-FFF2-40B4-BE49-F238E27FC236}">
                      <a16:creationId xmlns:a16="http://schemas.microsoft.com/office/drawing/2014/main" id="{55668BB4-A5B1-47EB-B913-25AE6AB036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69">
                  <a:extLst>
                    <a:ext uri="{FF2B5EF4-FFF2-40B4-BE49-F238E27FC236}">
                      <a16:creationId xmlns:a16="http://schemas.microsoft.com/office/drawing/2014/main" id="{94A22C99-8239-43D4-81DE-86F79FF1D7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Line 70">
                  <a:extLst>
                    <a:ext uri="{FF2B5EF4-FFF2-40B4-BE49-F238E27FC236}">
                      <a16:creationId xmlns:a16="http://schemas.microsoft.com/office/drawing/2014/main" id="{8103C5B8-06AC-40D5-B70E-00FC0783A9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2" name="Group 21">
                <a:extLst>
                  <a:ext uri="{FF2B5EF4-FFF2-40B4-BE49-F238E27FC236}">
                    <a16:creationId xmlns:a16="http://schemas.microsoft.com/office/drawing/2014/main" id="{FE3881FC-25BE-49F9-8318-512ECDA4FB1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3" name="Freeform 68">
                  <a:extLst>
                    <a:ext uri="{FF2B5EF4-FFF2-40B4-BE49-F238E27FC236}">
                      <a16:creationId xmlns:a16="http://schemas.microsoft.com/office/drawing/2014/main" id="{5A832B89-863F-48D0-A912-B1414A2544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9">
                  <a:extLst>
                    <a:ext uri="{FF2B5EF4-FFF2-40B4-BE49-F238E27FC236}">
                      <a16:creationId xmlns:a16="http://schemas.microsoft.com/office/drawing/2014/main" id="{0BF5E77C-56C6-472D-B6A0-56C2E3D51B1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5" name="Line 70">
                  <a:extLst>
                    <a:ext uri="{FF2B5EF4-FFF2-40B4-BE49-F238E27FC236}">
                      <a16:creationId xmlns:a16="http://schemas.microsoft.com/office/drawing/2014/main" id="{8A3B85A2-B137-458E-B4D6-9141EA2D52A2}"/>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9" name="標題 1">
            <a:extLst>
              <a:ext uri="{FF2B5EF4-FFF2-40B4-BE49-F238E27FC236}">
                <a16:creationId xmlns:a16="http://schemas.microsoft.com/office/drawing/2014/main" id="{117D6AAC-230E-4F26-9971-DE0FFEFEDFB7}"/>
              </a:ext>
            </a:extLst>
          </p:cNvPr>
          <p:cNvSpPr txBox="1">
            <a:spLocks/>
          </p:cNvSpPr>
          <p:nvPr/>
        </p:nvSpPr>
        <p:spPr>
          <a:xfrm>
            <a:off x="2197100" y="805971"/>
            <a:ext cx="7797799" cy="1532951"/>
          </a:xfrm>
          <a:prstGeom prst="rect">
            <a:avLst/>
          </a:prstGeom>
        </p:spPr>
        <p:txBody>
          <a:bodyPr vert="horz" lIns="91440" tIns="45720" rIns="91440" bIns="45720" rtlCol="0" anchor="b" anchorCtr="0">
            <a:normAutofit lnSpcReduction="10000"/>
          </a:bodyPr>
          <a:lst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a:lstStyle>
          <a:p>
            <a:pPr algn="ctr"/>
            <a:r>
              <a:rPr lang="en-US" altLang="zh-TW" sz="4800" dirty="0"/>
              <a:t>In Order to Solve The Problem,</a:t>
            </a:r>
          </a:p>
          <a:p>
            <a:pPr algn="ctr"/>
            <a:r>
              <a:rPr lang="en-US" altLang="zh-TW" sz="4800" dirty="0"/>
              <a:t>We Introduce The</a:t>
            </a:r>
          </a:p>
        </p:txBody>
      </p:sp>
    </p:spTree>
    <p:extLst>
      <p:ext uri="{BB962C8B-B14F-4D97-AF65-F5344CB8AC3E}">
        <p14:creationId xmlns:p14="http://schemas.microsoft.com/office/powerpoint/2010/main" val="21023261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A782D984-51EE-40C3-91FE-DEB70FE9990A}"/>
              </a:ext>
            </a:extLst>
          </p:cNvPr>
          <p:cNvSpPr>
            <a:spLocks noGrp="1"/>
          </p:cNvSpPr>
          <p:nvPr>
            <p:ph type="title"/>
          </p:nvPr>
        </p:nvSpPr>
        <p:spPr>
          <a:xfrm>
            <a:off x="989400" y="395289"/>
            <a:ext cx="6328800" cy="1112836"/>
          </a:xfrm>
        </p:spPr>
        <p:txBody>
          <a:bodyPr>
            <a:normAutofit/>
          </a:bodyPr>
          <a:lstStyle/>
          <a:p>
            <a:pPr algn="ctr"/>
            <a:r>
              <a:rPr lang="en-US" altLang="zh-TW" dirty="0"/>
              <a:t>What is </a:t>
            </a:r>
            <a:r>
              <a:rPr lang="en-US" altLang="zh-TW" dirty="0" err="1"/>
              <a:t>StackViews</a:t>
            </a:r>
            <a:r>
              <a:rPr lang="en-US" altLang="zh-TW" dirty="0"/>
              <a:t>?</a:t>
            </a:r>
            <a:endParaRPr lang="zh-TW" altLang="en-US"/>
          </a:p>
        </p:txBody>
      </p:sp>
      <p:sp>
        <p:nvSpPr>
          <p:cNvPr id="3" name="內容版面配置區 2">
            <a:extLst>
              <a:ext uri="{FF2B5EF4-FFF2-40B4-BE49-F238E27FC236}">
                <a16:creationId xmlns:a16="http://schemas.microsoft.com/office/drawing/2014/main" id="{2E026269-C397-4AAE-BDC9-097E2E8FA6AD}"/>
              </a:ext>
            </a:extLst>
          </p:cNvPr>
          <p:cNvSpPr>
            <a:spLocks noGrp="1"/>
          </p:cNvSpPr>
          <p:nvPr>
            <p:ph idx="1"/>
          </p:nvPr>
        </p:nvSpPr>
        <p:spPr>
          <a:xfrm>
            <a:off x="989400" y="1864801"/>
            <a:ext cx="6328800" cy="3913700"/>
          </a:xfrm>
        </p:spPr>
        <p:txBody>
          <a:bodyPr>
            <a:normAutofit/>
          </a:bodyPr>
          <a:lstStyle/>
          <a:p>
            <a:pPr algn="just"/>
            <a:r>
              <a:rPr lang="en-US" altLang="zh-TW" dirty="0">
                <a:latin typeface="sf pro text"/>
              </a:rPr>
              <a:t>A</a:t>
            </a:r>
            <a:r>
              <a:rPr lang="en-US" altLang="zh-TW" b="0" i="0" dirty="0">
                <a:effectLst/>
                <a:latin typeface="sf pro text"/>
              </a:rPr>
              <a:t> </a:t>
            </a:r>
            <a:r>
              <a:rPr lang="en-US" altLang="zh-TW" b="0" i="0" dirty="0" err="1">
                <a:effectLst/>
                <a:latin typeface="sf pro text"/>
              </a:rPr>
              <a:t>StackView</a:t>
            </a:r>
            <a:r>
              <a:rPr lang="en-US" altLang="zh-TW" b="0" i="0" dirty="0">
                <a:effectLst/>
                <a:latin typeface="sf pro text"/>
              </a:rPr>
              <a:t> is exactly the way it sounds, It's a way for us to be able to stack views together</a:t>
            </a:r>
            <a:r>
              <a:rPr lang="en-US" altLang="zh-TW" dirty="0">
                <a:latin typeface="sf pro text"/>
              </a:rPr>
              <a:t> </a:t>
            </a:r>
            <a:r>
              <a:rPr lang="en-US" altLang="zh-TW" b="0" i="0" dirty="0">
                <a:effectLst/>
                <a:latin typeface="sf pro text"/>
              </a:rPr>
              <a:t>vertically or horizontally .</a:t>
            </a:r>
          </a:p>
          <a:p>
            <a:pPr algn="just"/>
            <a:r>
              <a:rPr lang="en-US" altLang="zh-TW" dirty="0">
                <a:latin typeface="sf pro text"/>
              </a:rPr>
              <a:t>F</a:t>
            </a:r>
            <a:r>
              <a:rPr lang="en-US" altLang="zh-TW" b="0" i="0" dirty="0">
                <a:effectLst/>
                <a:latin typeface="sf pro text"/>
              </a:rPr>
              <a:t>or example, in  our case, the three views are vertically stacked on top of each other. Or we could also create horizontal stacks such as our dice views that are horizontally aligned with each other.</a:t>
            </a:r>
          </a:p>
          <a:p>
            <a:pPr algn="just"/>
            <a:endParaRPr lang="zh-TW" altLang="en-US" dirty="0"/>
          </a:p>
        </p:txBody>
      </p:sp>
      <p:pic>
        <p:nvPicPr>
          <p:cNvPr id="5" name="圖片 4">
            <a:extLst>
              <a:ext uri="{FF2B5EF4-FFF2-40B4-BE49-F238E27FC236}">
                <a16:creationId xmlns:a16="http://schemas.microsoft.com/office/drawing/2014/main" id="{6FBA9AF1-360D-4DEB-BC28-58D384083933}"/>
              </a:ext>
            </a:extLst>
          </p:cNvPr>
          <p:cNvPicPr>
            <a:picLocks noChangeAspect="1"/>
          </p:cNvPicPr>
          <p:nvPr/>
        </p:nvPicPr>
        <p:blipFill rotWithShape="1">
          <a:blip r:embed="rId2">
            <a:extLst>
              <a:ext uri="{28A0092B-C50C-407E-A947-70E740481C1C}">
                <a14:useLocalDpi xmlns:a14="http://schemas.microsoft.com/office/drawing/2010/main" val="0"/>
              </a:ext>
            </a:extLst>
          </a:blip>
          <a:srcRect t="12303" r="2" b="10360"/>
          <a:stretch/>
        </p:blipFill>
        <p:spPr>
          <a:xfrm>
            <a:off x="7766050" y="540000"/>
            <a:ext cx="3884962" cy="5778000"/>
          </a:xfrm>
          <a:prstGeom prst="rect">
            <a:avLst/>
          </a:prstGeom>
        </p:spPr>
      </p:pic>
    </p:spTree>
    <p:extLst>
      <p:ext uri="{BB962C8B-B14F-4D97-AF65-F5344CB8AC3E}">
        <p14:creationId xmlns:p14="http://schemas.microsoft.com/office/powerpoint/2010/main" val="20787496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69D2AD6-4CBF-4B6F-829E-B0624F279D6C}"/>
              </a:ext>
            </a:extLst>
          </p:cNvPr>
          <p:cNvSpPr>
            <a:spLocks noGrp="1"/>
          </p:cNvSpPr>
          <p:nvPr>
            <p:ph type="title"/>
          </p:nvPr>
        </p:nvSpPr>
        <p:spPr/>
        <p:txBody>
          <a:bodyPr/>
          <a:lstStyle/>
          <a:p>
            <a:r>
              <a:rPr lang="en-US" altLang="zh-TW" dirty="0"/>
              <a:t>How to Create A </a:t>
            </a:r>
            <a:r>
              <a:rPr lang="en-US" altLang="zh-TW" dirty="0" err="1"/>
              <a:t>StackView</a:t>
            </a:r>
            <a:r>
              <a:rPr lang="en-US" altLang="zh-TW" dirty="0"/>
              <a:t>?</a:t>
            </a:r>
            <a:endParaRPr lang="zh-TW" altLang="en-US" dirty="0"/>
          </a:p>
        </p:txBody>
      </p:sp>
      <p:sp>
        <p:nvSpPr>
          <p:cNvPr id="3" name="內容版面配置區 2">
            <a:extLst>
              <a:ext uri="{FF2B5EF4-FFF2-40B4-BE49-F238E27FC236}">
                <a16:creationId xmlns:a16="http://schemas.microsoft.com/office/drawing/2014/main" id="{BEBED86B-2EE1-4086-8603-C5DB6EC85FC4}"/>
              </a:ext>
            </a:extLst>
          </p:cNvPr>
          <p:cNvSpPr>
            <a:spLocks noGrp="1"/>
          </p:cNvSpPr>
          <p:nvPr>
            <p:ph idx="1"/>
          </p:nvPr>
        </p:nvSpPr>
        <p:spPr>
          <a:xfrm>
            <a:off x="989400" y="1685925"/>
            <a:ext cx="4797147" cy="4833538"/>
          </a:xfrm>
        </p:spPr>
        <p:txBody>
          <a:bodyPr>
            <a:normAutofit/>
          </a:bodyPr>
          <a:lstStyle/>
          <a:p>
            <a:pPr algn="just"/>
            <a:r>
              <a:rPr lang="en-US" altLang="zh-TW" b="0" i="0" dirty="0">
                <a:solidFill>
                  <a:srgbClr val="1C1D1F"/>
                </a:solidFill>
                <a:effectLst/>
                <a:latin typeface="sf pro text"/>
              </a:rPr>
              <a:t>If we take our Top View and then hold down the command key, and select the Middle View, and the Bottom View, so we have all three selected.</a:t>
            </a:r>
          </a:p>
          <a:p>
            <a:pPr algn="just"/>
            <a:r>
              <a:rPr lang="en-US" altLang="zh-TW" b="0" i="0" dirty="0">
                <a:solidFill>
                  <a:srgbClr val="1C1D1F"/>
                </a:solidFill>
                <a:effectLst/>
                <a:latin typeface="sf pro text"/>
              </a:rPr>
              <a:t>We can go ahead and embed them inside a </a:t>
            </a:r>
            <a:r>
              <a:rPr lang="en-US" altLang="zh-TW" b="0" i="0" dirty="0" err="1">
                <a:solidFill>
                  <a:srgbClr val="1C1D1F"/>
                </a:solidFill>
                <a:effectLst/>
                <a:latin typeface="sf pro text"/>
              </a:rPr>
              <a:t>StackView</a:t>
            </a:r>
            <a:r>
              <a:rPr lang="en-US" altLang="zh-TW" b="0" i="0" dirty="0">
                <a:solidFill>
                  <a:srgbClr val="1C1D1F"/>
                </a:solidFill>
                <a:effectLst/>
                <a:latin typeface="sf pro text"/>
              </a:rPr>
              <a:t>, so you can go to Editor, Embed in, </a:t>
            </a:r>
            <a:r>
              <a:rPr lang="en-US" altLang="zh-TW" b="0" i="0" dirty="0" err="1">
                <a:solidFill>
                  <a:srgbClr val="1C1D1F"/>
                </a:solidFill>
                <a:effectLst/>
                <a:latin typeface="sf pro text"/>
              </a:rPr>
              <a:t>StackView</a:t>
            </a:r>
            <a:r>
              <a:rPr lang="en-US" altLang="zh-TW" b="0" i="0" dirty="0">
                <a:solidFill>
                  <a:srgbClr val="1C1D1F"/>
                </a:solidFill>
                <a:effectLst/>
                <a:latin typeface="sf pro text"/>
              </a:rPr>
              <a:t>, or we can simply just select this button and embed it into a </a:t>
            </a:r>
            <a:r>
              <a:rPr lang="en-US" altLang="zh-TW" b="0" i="0" dirty="0" err="1">
                <a:solidFill>
                  <a:srgbClr val="1C1D1F"/>
                </a:solidFill>
                <a:effectLst/>
                <a:latin typeface="sf pro text"/>
              </a:rPr>
              <a:t>StackView</a:t>
            </a:r>
            <a:r>
              <a:rPr lang="en-US" altLang="zh-TW" b="0" i="0" dirty="0">
                <a:solidFill>
                  <a:srgbClr val="1C1D1F"/>
                </a:solidFill>
                <a:effectLst/>
                <a:latin typeface="sf pro text"/>
              </a:rPr>
              <a:t>.</a:t>
            </a:r>
          </a:p>
          <a:p>
            <a:pPr algn="just"/>
            <a:endParaRPr lang="zh-TW" altLang="en-US" dirty="0"/>
          </a:p>
        </p:txBody>
      </p:sp>
      <p:pic>
        <p:nvPicPr>
          <p:cNvPr id="5" name="圖片 4">
            <a:extLst>
              <a:ext uri="{FF2B5EF4-FFF2-40B4-BE49-F238E27FC236}">
                <a16:creationId xmlns:a16="http://schemas.microsoft.com/office/drawing/2014/main" id="{6A8B8FB1-9BC9-435A-8B44-B439BA5A8A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7031" y="893460"/>
            <a:ext cx="5601046" cy="5489890"/>
          </a:xfrm>
          <a:prstGeom prst="rect">
            <a:avLst/>
          </a:prstGeom>
        </p:spPr>
      </p:pic>
    </p:spTree>
    <p:extLst>
      <p:ext uri="{BB962C8B-B14F-4D97-AF65-F5344CB8AC3E}">
        <p14:creationId xmlns:p14="http://schemas.microsoft.com/office/powerpoint/2010/main" val="32153528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1653FF06-8D39-4653-8BB0-F3A2F4CD1292}"/>
              </a:ext>
            </a:extLst>
          </p:cNvPr>
          <p:cNvSpPr>
            <a:spLocks noGrp="1"/>
          </p:cNvSpPr>
          <p:nvPr>
            <p:ph type="title"/>
          </p:nvPr>
        </p:nvSpPr>
        <p:spPr>
          <a:xfrm>
            <a:off x="990000" y="395288"/>
            <a:ext cx="4078800" cy="1597753"/>
          </a:xfrm>
        </p:spPr>
        <p:txBody>
          <a:bodyPr wrap="square" anchor="b">
            <a:normAutofit/>
          </a:bodyPr>
          <a:lstStyle/>
          <a:p>
            <a:pPr algn="ctr"/>
            <a:r>
              <a:rPr lang="en-US" altLang="zh-TW" dirty="0"/>
              <a:t>Auto Layout</a:t>
            </a:r>
            <a:endParaRPr lang="zh-TW" altLang="en-US"/>
          </a:p>
        </p:txBody>
      </p:sp>
      <p:sp>
        <p:nvSpPr>
          <p:cNvPr id="3" name="內容版面配置區 2">
            <a:extLst>
              <a:ext uri="{FF2B5EF4-FFF2-40B4-BE49-F238E27FC236}">
                <a16:creationId xmlns:a16="http://schemas.microsoft.com/office/drawing/2014/main" id="{14614CD4-31AF-478D-B3CF-54CDE714D6B0}"/>
              </a:ext>
            </a:extLst>
          </p:cNvPr>
          <p:cNvSpPr>
            <a:spLocks noGrp="1"/>
          </p:cNvSpPr>
          <p:nvPr>
            <p:ph idx="1"/>
          </p:nvPr>
        </p:nvSpPr>
        <p:spPr>
          <a:xfrm>
            <a:off x="990000" y="2361601"/>
            <a:ext cx="4078800" cy="3416900"/>
          </a:xfrm>
        </p:spPr>
        <p:txBody>
          <a:bodyPr>
            <a:normAutofit/>
          </a:bodyPr>
          <a:lstStyle/>
          <a:p>
            <a:pPr algn="just">
              <a:lnSpc>
                <a:spcPct val="140000"/>
              </a:lnSpc>
            </a:pPr>
            <a:r>
              <a:rPr lang="en-US" altLang="zh-TW" sz="1600" b="0" i="0" dirty="0">
                <a:effectLst/>
                <a:latin typeface="sf pro text"/>
              </a:rPr>
              <a:t>Now that they are in a </a:t>
            </a:r>
            <a:r>
              <a:rPr lang="en-US" altLang="zh-TW" sz="1600" b="0" i="0" dirty="0" err="1">
                <a:effectLst/>
                <a:latin typeface="sf pro text"/>
              </a:rPr>
              <a:t>StackView</a:t>
            </a:r>
            <a:r>
              <a:rPr lang="en-US" altLang="zh-TW" sz="1600" b="0" i="0" dirty="0">
                <a:effectLst/>
                <a:latin typeface="sf pro text"/>
              </a:rPr>
              <a:t>, </a:t>
            </a:r>
            <a:r>
              <a:rPr lang="en-US" altLang="zh-TW" sz="1600" b="0" i="0" dirty="0" err="1">
                <a:effectLst/>
                <a:latin typeface="sf pro text"/>
              </a:rPr>
              <a:t>Xcode</a:t>
            </a:r>
            <a:r>
              <a:rPr lang="en-US" altLang="zh-TW" sz="1600" b="0" i="0" dirty="0">
                <a:effectLst/>
                <a:latin typeface="sf pro text"/>
              </a:rPr>
              <a:t> knows how to align these three things relative to each other.</a:t>
            </a:r>
          </a:p>
          <a:p>
            <a:pPr algn="just">
              <a:lnSpc>
                <a:spcPct val="140000"/>
              </a:lnSpc>
            </a:pPr>
            <a:r>
              <a:rPr lang="en-US" altLang="zh-TW" sz="1600" b="0" i="0" dirty="0">
                <a:effectLst/>
                <a:latin typeface="sf pro text"/>
              </a:rPr>
              <a:t>But we still got some problems because while we know how these three should be placed relative to each other, namely in a sort of horizontal column, we don't know where the </a:t>
            </a:r>
            <a:r>
              <a:rPr lang="en-US" altLang="zh-TW" sz="1600" b="0" i="0" dirty="0" err="1">
                <a:effectLst/>
                <a:latin typeface="sf pro text"/>
              </a:rPr>
              <a:t>StackView</a:t>
            </a:r>
            <a:r>
              <a:rPr lang="en-US" altLang="zh-TW" sz="1600" b="0" i="0" dirty="0">
                <a:effectLst/>
                <a:latin typeface="sf pro text"/>
              </a:rPr>
              <a:t> begins and ends.</a:t>
            </a:r>
          </a:p>
          <a:p>
            <a:pPr algn="just">
              <a:lnSpc>
                <a:spcPct val="140000"/>
              </a:lnSpc>
            </a:pPr>
            <a:endParaRPr lang="zh-TW" altLang="en-US" sz="1600" dirty="0"/>
          </a:p>
        </p:txBody>
      </p:sp>
      <p:cxnSp>
        <p:nvCxnSpPr>
          <p:cNvPr id="12" name="Straight Connector 11">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圖片 4">
            <a:extLst>
              <a:ext uri="{FF2B5EF4-FFF2-40B4-BE49-F238E27FC236}">
                <a16:creationId xmlns:a16="http://schemas.microsoft.com/office/drawing/2014/main" id="{6D202A7E-DDFD-40D4-A303-FE27811FC9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14469" y="540033"/>
            <a:ext cx="2873200" cy="5775279"/>
          </a:xfrm>
          <a:prstGeom prst="rect">
            <a:avLst/>
          </a:prstGeom>
        </p:spPr>
      </p:pic>
    </p:spTree>
    <p:extLst>
      <p:ext uri="{BB962C8B-B14F-4D97-AF65-F5344CB8AC3E}">
        <p14:creationId xmlns:p14="http://schemas.microsoft.com/office/powerpoint/2010/main" val="13055426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1BC35E9-B129-408F-847D-B1FBFC5A1D76}"/>
              </a:ext>
            </a:extLst>
          </p:cNvPr>
          <p:cNvSpPr>
            <a:spLocks noGrp="1"/>
          </p:cNvSpPr>
          <p:nvPr>
            <p:ph type="title"/>
          </p:nvPr>
        </p:nvSpPr>
        <p:spPr/>
        <p:txBody>
          <a:bodyPr/>
          <a:lstStyle/>
          <a:p>
            <a:r>
              <a:rPr lang="en-US" altLang="zh-TW" dirty="0"/>
              <a:t>Add Constraints to The </a:t>
            </a:r>
            <a:r>
              <a:rPr lang="en-US" altLang="zh-TW" dirty="0" err="1"/>
              <a:t>StackView</a:t>
            </a:r>
            <a:endParaRPr lang="zh-TW" altLang="en-US" dirty="0"/>
          </a:p>
        </p:txBody>
      </p:sp>
      <p:sp>
        <p:nvSpPr>
          <p:cNvPr id="3" name="內容版面配置區 2">
            <a:extLst>
              <a:ext uri="{FF2B5EF4-FFF2-40B4-BE49-F238E27FC236}">
                <a16:creationId xmlns:a16="http://schemas.microsoft.com/office/drawing/2014/main" id="{7552BA19-2B12-4092-B3FE-EE07E582EB2A}"/>
              </a:ext>
            </a:extLst>
          </p:cNvPr>
          <p:cNvSpPr>
            <a:spLocks noGrp="1"/>
          </p:cNvSpPr>
          <p:nvPr>
            <p:ph idx="1"/>
          </p:nvPr>
        </p:nvSpPr>
        <p:spPr/>
        <p:txBody>
          <a:bodyPr>
            <a:normAutofit/>
          </a:bodyPr>
          <a:lstStyle/>
          <a:p>
            <a:pPr algn="just"/>
            <a:r>
              <a:rPr lang="en-US" altLang="zh-TW" dirty="0"/>
              <a:t>in addition to put these views inside a </a:t>
            </a:r>
            <a:r>
              <a:rPr lang="en-US" altLang="zh-TW" dirty="0" err="1"/>
              <a:t>StackView</a:t>
            </a:r>
            <a:r>
              <a:rPr lang="en-US" altLang="zh-TW" dirty="0"/>
              <a:t>, we also must give the </a:t>
            </a:r>
            <a:r>
              <a:rPr lang="en-US" altLang="zh-TW" dirty="0" err="1"/>
              <a:t>StackView</a:t>
            </a:r>
            <a:r>
              <a:rPr lang="en-US" altLang="zh-TW" dirty="0"/>
              <a:t> some constraints relative to its </a:t>
            </a:r>
            <a:r>
              <a:rPr lang="en-US" altLang="zh-TW" dirty="0" err="1"/>
              <a:t>superview</a:t>
            </a:r>
            <a:r>
              <a:rPr lang="en-US" altLang="zh-TW" dirty="0"/>
              <a:t>.</a:t>
            </a:r>
          </a:p>
          <a:p>
            <a:pPr algn="just"/>
            <a:r>
              <a:rPr lang="en-US" altLang="zh-TW" dirty="0"/>
              <a:t>But this is relatively easy because we want that stack to stretch out so that it takes up the entire screen and to make sure that it doesn't go into the safe areas.</a:t>
            </a:r>
          </a:p>
          <a:p>
            <a:pPr algn="just"/>
            <a:r>
              <a:rPr lang="en-US" altLang="zh-TW" b="1" u="sng" dirty="0"/>
              <a:t>It’s the same constraints we set for the background in previous lesson.</a:t>
            </a:r>
            <a:endParaRPr lang="zh-TW" altLang="en-US" b="1" u="sng" dirty="0"/>
          </a:p>
        </p:txBody>
      </p:sp>
    </p:spTree>
    <p:extLst>
      <p:ext uri="{BB962C8B-B14F-4D97-AF65-F5344CB8AC3E}">
        <p14:creationId xmlns:p14="http://schemas.microsoft.com/office/powerpoint/2010/main" val="23127539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2" name="Group 11">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4"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7" name="Rectangle 16">
            <a:extLst>
              <a:ext uri="{FF2B5EF4-FFF2-40B4-BE49-F238E27FC236}">
                <a16:creationId xmlns:a16="http://schemas.microsoft.com/office/drawing/2014/main" id="{1F4CD6D0-88B6-45F4-AC60-54587D3C9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ladder in the desert">
            <a:extLst>
              <a:ext uri="{FF2B5EF4-FFF2-40B4-BE49-F238E27FC236}">
                <a16:creationId xmlns:a16="http://schemas.microsoft.com/office/drawing/2014/main" id="{4027A2EC-E736-629E-DE1A-F63F83F484D3}"/>
              </a:ext>
            </a:extLst>
          </p:cNvPr>
          <p:cNvPicPr>
            <a:picLocks noChangeAspect="1"/>
          </p:cNvPicPr>
          <p:nvPr/>
        </p:nvPicPr>
        <p:blipFill rotWithShape="1">
          <a:blip r:embed="rId2"/>
          <a:srcRect b="15730"/>
          <a:stretch/>
        </p:blipFill>
        <p:spPr>
          <a:xfrm>
            <a:off x="20" y="10"/>
            <a:ext cx="12191980" cy="685799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19" name="Rectangle 18">
            <a:extLst>
              <a:ext uri="{FF2B5EF4-FFF2-40B4-BE49-F238E27FC236}">
                <a16:creationId xmlns:a16="http://schemas.microsoft.com/office/drawing/2014/main" id="{3092D32E-B1E6-4335-BD86-8461882A7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03300" y="-1052423"/>
            <a:ext cx="6857999" cy="8883647"/>
          </a:xfrm>
          <a:prstGeom prst="rect">
            <a:avLst/>
          </a:prstGeom>
          <a:gradFill flip="none" rotWithShape="1">
            <a:gsLst>
              <a:gs pos="0">
                <a:srgbClr val="000000">
                  <a:alpha val="35000"/>
                </a:srgbClr>
              </a:gs>
              <a:gs pos="100000">
                <a:srgbClr val="000000">
                  <a:alpha val="0"/>
                </a:srgbClr>
              </a:gs>
              <a:gs pos="60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標題 1">
            <a:extLst>
              <a:ext uri="{FF2B5EF4-FFF2-40B4-BE49-F238E27FC236}">
                <a16:creationId xmlns:a16="http://schemas.microsoft.com/office/drawing/2014/main" id="{41C5884D-9295-43BA-B4BD-5455C5D2E875}"/>
              </a:ext>
            </a:extLst>
          </p:cNvPr>
          <p:cNvSpPr>
            <a:spLocks noGrp="1"/>
          </p:cNvSpPr>
          <p:nvPr>
            <p:ph type="title"/>
          </p:nvPr>
        </p:nvSpPr>
        <p:spPr>
          <a:xfrm>
            <a:off x="990000" y="395289"/>
            <a:ext cx="4075200" cy="2226688"/>
          </a:xfrm>
        </p:spPr>
        <p:txBody>
          <a:bodyPr vert="horz" lIns="91440" tIns="45720" rIns="91440" bIns="45720" rtlCol="0" anchor="b" anchorCtr="0">
            <a:normAutofit/>
          </a:bodyPr>
          <a:lstStyle/>
          <a:p>
            <a:pPr algn="ctr"/>
            <a:r>
              <a:rPr lang="en-US" altLang="zh-TW" sz="4800" dirty="0">
                <a:solidFill>
                  <a:srgbClr val="FFFFFF"/>
                </a:solidFill>
              </a:rPr>
              <a:t>Challenge</a:t>
            </a:r>
          </a:p>
        </p:txBody>
      </p:sp>
      <p:grpSp>
        <p:nvGrpSpPr>
          <p:cNvPr id="21" name="Group 20">
            <a:extLst>
              <a:ext uri="{FF2B5EF4-FFF2-40B4-BE49-F238E27FC236}">
                <a16:creationId xmlns:a16="http://schemas.microsoft.com/office/drawing/2014/main" id="{53D83BC4-A03A-4B80-BE2E-AB1542ABAD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19525" y="2840038"/>
            <a:ext cx="2216150" cy="1177924"/>
            <a:chOff x="4987925" y="2840038"/>
            <a:chExt cx="2216150" cy="1177924"/>
          </a:xfrm>
        </p:grpSpPr>
        <p:sp>
          <p:nvSpPr>
            <p:cNvPr id="22" name="Rectangle 21">
              <a:extLst>
                <a:ext uri="{FF2B5EF4-FFF2-40B4-BE49-F238E27FC236}">
                  <a16:creationId xmlns:a16="http://schemas.microsoft.com/office/drawing/2014/main" id="{2F6F3D9A-452B-4940-9828-23E2DA52F7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FC141C93-0464-49A4-80F9-CBA4B473210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4" name="Group 23">
                <a:extLst>
                  <a:ext uri="{FF2B5EF4-FFF2-40B4-BE49-F238E27FC236}">
                    <a16:creationId xmlns:a16="http://schemas.microsoft.com/office/drawing/2014/main" id="{0FBE46EE-1DFB-4A24-A727-EABB7534FB2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2892A7AB-12E4-4169-836F-A0D0C91B7F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69">
                  <a:extLst>
                    <a:ext uri="{FF2B5EF4-FFF2-40B4-BE49-F238E27FC236}">
                      <a16:creationId xmlns:a16="http://schemas.microsoft.com/office/drawing/2014/main" id="{1F214575-72DE-4088-8694-62F426EF7DD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1" name="Line 70">
                  <a:extLst>
                    <a:ext uri="{FF2B5EF4-FFF2-40B4-BE49-F238E27FC236}">
                      <a16:creationId xmlns:a16="http://schemas.microsoft.com/office/drawing/2014/main" id="{DE02F19E-EAED-436A-985B-21E4AFF3ECF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5" name="Group 24">
                <a:extLst>
                  <a:ext uri="{FF2B5EF4-FFF2-40B4-BE49-F238E27FC236}">
                    <a16:creationId xmlns:a16="http://schemas.microsoft.com/office/drawing/2014/main" id="{6748F1F2-C6CE-4B1D-BC12-02955EA2BA8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6" name="Freeform 68">
                  <a:extLst>
                    <a:ext uri="{FF2B5EF4-FFF2-40B4-BE49-F238E27FC236}">
                      <a16:creationId xmlns:a16="http://schemas.microsoft.com/office/drawing/2014/main" id="{80A5916D-E677-43F6-96A9-E16E5A8431B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69">
                  <a:extLst>
                    <a:ext uri="{FF2B5EF4-FFF2-40B4-BE49-F238E27FC236}">
                      <a16:creationId xmlns:a16="http://schemas.microsoft.com/office/drawing/2014/main" id="{115C4984-068B-47EF-9298-FC8384998B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Line 70">
                  <a:extLst>
                    <a:ext uri="{FF2B5EF4-FFF2-40B4-BE49-F238E27FC236}">
                      <a16:creationId xmlns:a16="http://schemas.microsoft.com/office/drawing/2014/main" id="{8E1D9610-842B-4FB4-912A-67F61723EBF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2" name="標題 1">
            <a:extLst>
              <a:ext uri="{FF2B5EF4-FFF2-40B4-BE49-F238E27FC236}">
                <a16:creationId xmlns:a16="http://schemas.microsoft.com/office/drawing/2014/main" id="{6B394347-6E0D-4C2B-85AA-995DB667D2EC}"/>
              </a:ext>
            </a:extLst>
          </p:cNvPr>
          <p:cNvSpPr txBox="1">
            <a:spLocks/>
          </p:cNvSpPr>
          <p:nvPr/>
        </p:nvSpPr>
        <p:spPr>
          <a:xfrm>
            <a:off x="5826000" y="894509"/>
            <a:ext cx="5891249" cy="5581823"/>
          </a:xfrm>
          <a:prstGeom prst="rect">
            <a:avLst/>
          </a:prstGeom>
        </p:spPr>
        <p:txBody>
          <a:bodyPr vert="horz" lIns="91440" tIns="45720" rIns="91440" bIns="45720" rtlCol="0" anchor="b" anchorCtr="0">
            <a:normAutofit/>
          </a:bodyPr>
          <a:lst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a:lstStyle>
          <a:p>
            <a:r>
              <a:rPr lang="en-US" altLang="zh-TW" sz="3600" b="1" u="sng" dirty="0"/>
              <a:t>1.Think about what you did for the background in terms of setting its constraint.</a:t>
            </a:r>
          </a:p>
          <a:p>
            <a:endParaRPr lang="en-US" altLang="zh-TW" sz="3600" b="1" u="sng" dirty="0"/>
          </a:p>
          <a:p>
            <a:r>
              <a:rPr lang="en-US" altLang="zh-TW" sz="3600" b="1" u="sng" dirty="0"/>
              <a:t>2.Set the same constraints to the </a:t>
            </a:r>
            <a:r>
              <a:rPr lang="en-US" altLang="zh-TW" sz="3600" b="1" u="sng" dirty="0" err="1"/>
              <a:t>StackView</a:t>
            </a:r>
            <a:r>
              <a:rPr lang="en-US" altLang="zh-TW" sz="3600" b="1" u="sng" dirty="0"/>
              <a:t>.</a:t>
            </a:r>
          </a:p>
          <a:p>
            <a:endParaRPr lang="en-US" altLang="zh-TW" sz="3600" b="1" u="sng" dirty="0"/>
          </a:p>
          <a:p>
            <a:r>
              <a:rPr lang="en-US" altLang="zh-TW" sz="3600" b="1" u="sng" dirty="0"/>
              <a:t>3.Let some errors disappeared.</a:t>
            </a:r>
          </a:p>
          <a:p>
            <a:endParaRPr lang="en-US" altLang="zh-TW" sz="3600" b="1" u="sng" dirty="0"/>
          </a:p>
          <a:p>
            <a:endParaRPr lang="zh-TW" altLang="en-US" sz="3600" b="1" u="sng" dirty="0"/>
          </a:p>
        </p:txBody>
      </p:sp>
    </p:spTree>
    <p:extLst>
      <p:ext uri="{BB962C8B-B14F-4D97-AF65-F5344CB8AC3E}">
        <p14:creationId xmlns:p14="http://schemas.microsoft.com/office/powerpoint/2010/main" val="10042725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3" name="Group 12">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5"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4"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8" name="Rectangle 17">
            <a:extLst>
              <a:ext uri="{FF2B5EF4-FFF2-40B4-BE49-F238E27FC236}">
                <a16:creationId xmlns:a16="http://schemas.microsoft.com/office/drawing/2014/main" id="{0FA27539-4286-4FA8-9DA6-7CF237447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2C2FC59E-9962-4E52-9CFD-E939D75C8562}"/>
              </a:ext>
            </a:extLst>
          </p:cNvPr>
          <p:cNvSpPr>
            <a:spLocks noGrp="1"/>
          </p:cNvSpPr>
          <p:nvPr>
            <p:ph type="title"/>
          </p:nvPr>
        </p:nvSpPr>
        <p:spPr>
          <a:xfrm>
            <a:off x="7112369" y="1079500"/>
            <a:ext cx="4078800" cy="2138400"/>
          </a:xfrm>
        </p:spPr>
        <p:txBody>
          <a:bodyPr vert="horz" lIns="91440" tIns="45720" rIns="91440" bIns="45720" rtlCol="0" anchor="b" anchorCtr="0">
            <a:normAutofit/>
          </a:bodyPr>
          <a:lstStyle/>
          <a:p>
            <a:pPr algn="ctr"/>
            <a:r>
              <a:rPr lang="en-US" altLang="zh-TW" sz="4800"/>
              <a:t>Challenge Results</a:t>
            </a:r>
          </a:p>
        </p:txBody>
      </p:sp>
      <p:pic>
        <p:nvPicPr>
          <p:cNvPr id="5" name="圖片 4">
            <a:extLst>
              <a:ext uri="{FF2B5EF4-FFF2-40B4-BE49-F238E27FC236}">
                <a16:creationId xmlns:a16="http://schemas.microsoft.com/office/drawing/2014/main" id="{DB892CC0-D867-480A-9C63-17B71A6EEDB3}"/>
              </a:ext>
            </a:extLst>
          </p:cNvPr>
          <p:cNvPicPr>
            <a:picLocks noChangeAspect="1"/>
          </p:cNvPicPr>
          <p:nvPr/>
        </p:nvPicPr>
        <p:blipFill rotWithShape="1">
          <a:blip r:embed="rId2">
            <a:extLst>
              <a:ext uri="{28A0092B-C50C-407E-A947-70E740481C1C}">
                <a14:useLocalDpi xmlns:a14="http://schemas.microsoft.com/office/drawing/2010/main" val="0"/>
              </a:ext>
            </a:extLst>
          </a:blip>
          <a:srcRect l="5947"/>
          <a:stretch/>
        </p:blipFill>
        <p:spPr>
          <a:xfrm>
            <a:off x="20" y="10"/>
            <a:ext cx="6111518" cy="6857990"/>
          </a:xfrm>
          <a:prstGeom prst="rect">
            <a:avLst/>
          </a:prstGeom>
        </p:spPr>
      </p:pic>
      <p:cxnSp>
        <p:nvCxnSpPr>
          <p:cNvPr id="20" name="Straight Connector 19">
            <a:extLst>
              <a:ext uri="{FF2B5EF4-FFF2-40B4-BE49-F238E27FC236}">
                <a16:creationId xmlns:a16="http://schemas.microsoft.com/office/drawing/2014/main" id="{C5E74535-9C0E-4211-B088-610AD56262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81769" y="369087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20529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EE96A74-B62B-4642-AB22-7776A5F48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CE033039-17AF-4A5C-827D-7607985112E0}"/>
              </a:ext>
            </a:extLst>
          </p:cNvPr>
          <p:cNvSpPr>
            <a:spLocks noGrp="1"/>
          </p:cNvSpPr>
          <p:nvPr>
            <p:ph type="title"/>
          </p:nvPr>
        </p:nvSpPr>
        <p:spPr>
          <a:xfrm>
            <a:off x="990000" y="540000"/>
            <a:ext cx="3528000" cy="2303213"/>
          </a:xfrm>
        </p:spPr>
        <p:txBody>
          <a:bodyPr anchor="ctr">
            <a:normAutofit/>
          </a:bodyPr>
          <a:lstStyle/>
          <a:p>
            <a:pPr algn="ctr"/>
            <a:r>
              <a:rPr lang="en-US" altLang="zh-TW" dirty="0"/>
              <a:t>Change The Axis of </a:t>
            </a:r>
            <a:r>
              <a:rPr lang="en-US" altLang="zh-TW" dirty="0" err="1"/>
              <a:t>StackView</a:t>
            </a:r>
            <a:r>
              <a:rPr lang="en-US" altLang="zh-TW" dirty="0"/>
              <a:t> </a:t>
            </a:r>
            <a:endParaRPr lang="zh-TW" altLang="en-US"/>
          </a:p>
        </p:txBody>
      </p:sp>
      <p:cxnSp>
        <p:nvCxnSpPr>
          <p:cNvPr id="14" name="Straight Connector 13">
            <a:extLst>
              <a:ext uri="{FF2B5EF4-FFF2-40B4-BE49-F238E27FC236}">
                <a16:creationId xmlns:a16="http://schemas.microsoft.com/office/drawing/2014/main" id="{3A513CAD-9784-4D35-BAF9-1F7DDD697B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714750" y="169160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內容版面配置區 2">
            <a:extLst>
              <a:ext uri="{FF2B5EF4-FFF2-40B4-BE49-F238E27FC236}">
                <a16:creationId xmlns:a16="http://schemas.microsoft.com/office/drawing/2014/main" id="{9C4B1827-0623-47FF-8A2A-4EE0D7AA5CA3}"/>
              </a:ext>
            </a:extLst>
          </p:cNvPr>
          <p:cNvSpPr>
            <a:spLocks noGrp="1"/>
          </p:cNvSpPr>
          <p:nvPr>
            <p:ph idx="1"/>
          </p:nvPr>
        </p:nvSpPr>
        <p:spPr>
          <a:xfrm>
            <a:off x="5543552" y="450000"/>
            <a:ext cx="6107460" cy="2484000"/>
          </a:xfrm>
        </p:spPr>
        <p:txBody>
          <a:bodyPr anchor="ctr">
            <a:normAutofit/>
          </a:bodyPr>
          <a:lstStyle/>
          <a:p>
            <a:pPr algn="just">
              <a:lnSpc>
                <a:spcPct val="140000"/>
              </a:lnSpc>
            </a:pPr>
            <a:r>
              <a:rPr lang="en-US" altLang="zh-TW" sz="1700" dirty="0"/>
              <a:t>After we finished the challenge, we've constrained our </a:t>
            </a:r>
            <a:r>
              <a:rPr lang="en-US" altLang="zh-TW" sz="1700" dirty="0" err="1"/>
              <a:t>StackView</a:t>
            </a:r>
            <a:r>
              <a:rPr lang="en-US" altLang="zh-TW" sz="1700" dirty="0"/>
              <a:t> to all four sides, the next thing to do is to configure the stack.</a:t>
            </a:r>
          </a:p>
          <a:p>
            <a:pPr algn="just">
              <a:lnSpc>
                <a:spcPct val="140000"/>
              </a:lnSpc>
            </a:pPr>
            <a:r>
              <a:rPr lang="en-US" altLang="zh-TW" sz="1700" dirty="0"/>
              <a:t>Notice when you drop three elements that are roughly vertically on top of each other inside a </a:t>
            </a:r>
            <a:r>
              <a:rPr lang="en-US" altLang="zh-TW" sz="1700" dirty="0" err="1"/>
              <a:t>StackView</a:t>
            </a:r>
            <a:r>
              <a:rPr lang="en-US" altLang="zh-TW" sz="1700" dirty="0"/>
              <a:t>, it'll automatically choose the vertical axis.</a:t>
            </a:r>
            <a:endParaRPr lang="zh-TW" altLang="en-US" sz="1700" dirty="0"/>
          </a:p>
        </p:txBody>
      </p:sp>
      <p:pic>
        <p:nvPicPr>
          <p:cNvPr id="7" name="圖片 6">
            <a:extLst>
              <a:ext uri="{FF2B5EF4-FFF2-40B4-BE49-F238E27FC236}">
                <a16:creationId xmlns:a16="http://schemas.microsoft.com/office/drawing/2014/main" id="{DD040F72-DAB6-4B03-B0E9-6457DDC4391B}"/>
              </a:ext>
            </a:extLst>
          </p:cNvPr>
          <p:cNvPicPr>
            <a:picLocks noChangeAspect="1"/>
          </p:cNvPicPr>
          <p:nvPr/>
        </p:nvPicPr>
        <p:blipFill rotWithShape="1">
          <a:blip r:embed="rId2">
            <a:extLst>
              <a:ext uri="{28A0092B-C50C-407E-A947-70E740481C1C}">
                <a14:useLocalDpi xmlns:a14="http://schemas.microsoft.com/office/drawing/2010/main" val="0"/>
              </a:ext>
            </a:extLst>
          </a:blip>
          <a:srcRect l="2222" r="1" b="1"/>
          <a:stretch/>
        </p:blipFill>
        <p:spPr>
          <a:xfrm>
            <a:off x="20" y="3429000"/>
            <a:ext cx="12191977" cy="3429000"/>
          </a:xfrm>
          <a:prstGeom prst="rect">
            <a:avLst/>
          </a:prstGeom>
        </p:spPr>
      </p:pic>
      <p:sp>
        <p:nvSpPr>
          <p:cNvPr id="10" name="矩形 9">
            <a:extLst>
              <a:ext uri="{FF2B5EF4-FFF2-40B4-BE49-F238E27FC236}">
                <a16:creationId xmlns:a16="http://schemas.microsoft.com/office/drawing/2014/main" id="{65128DC9-8D82-4F38-9C12-377C717331B5}"/>
              </a:ext>
            </a:extLst>
          </p:cNvPr>
          <p:cNvSpPr/>
          <p:nvPr/>
        </p:nvSpPr>
        <p:spPr>
          <a:xfrm>
            <a:off x="9923995" y="4048488"/>
            <a:ext cx="2200529" cy="25826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621705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標題 1">
            <a:extLst>
              <a:ext uri="{FF2B5EF4-FFF2-40B4-BE49-F238E27FC236}">
                <a16:creationId xmlns:a16="http://schemas.microsoft.com/office/drawing/2014/main" id="{D5583662-3802-4A95-A2A5-7AC261D2C689}"/>
              </a:ext>
            </a:extLst>
          </p:cNvPr>
          <p:cNvSpPr>
            <a:spLocks noGrp="1"/>
          </p:cNvSpPr>
          <p:nvPr>
            <p:ph type="title"/>
          </p:nvPr>
        </p:nvSpPr>
        <p:spPr>
          <a:xfrm>
            <a:off x="990000" y="423382"/>
            <a:ext cx="4078800" cy="1569660"/>
          </a:xfrm>
        </p:spPr>
        <p:txBody>
          <a:bodyPr wrap="square" anchor="b">
            <a:normAutofit/>
          </a:bodyPr>
          <a:lstStyle/>
          <a:p>
            <a:pPr algn="ctr"/>
            <a:r>
              <a:rPr lang="en-US" altLang="zh-TW" dirty="0"/>
              <a:t>Last Week’s Challenge </a:t>
            </a:r>
            <a:endParaRPr lang="zh-TW" altLang="en-US" dirty="0"/>
          </a:p>
        </p:txBody>
      </p:sp>
      <p:sp>
        <p:nvSpPr>
          <p:cNvPr id="3" name="內容版面配置區 2">
            <a:extLst>
              <a:ext uri="{FF2B5EF4-FFF2-40B4-BE49-F238E27FC236}">
                <a16:creationId xmlns:a16="http://schemas.microsoft.com/office/drawing/2014/main" id="{52467777-4A86-476D-824C-31A04ADFD87A}"/>
              </a:ext>
            </a:extLst>
          </p:cNvPr>
          <p:cNvSpPr>
            <a:spLocks noGrp="1"/>
          </p:cNvSpPr>
          <p:nvPr>
            <p:ph idx="1"/>
          </p:nvPr>
        </p:nvSpPr>
        <p:spPr>
          <a:xfrm>
            <a:off x="990000" y="2361601"/>
            <a:ext cx="4078800" cy="3416900"/>
          </a:xfrm>
        </p:spPr>
        <p:txBody>
          <a:bodyPr>
            <a:normAutofit/>
          </a:bodyPr>
          <a:lstStyle/>
          <a:p>
            <a:pPr algn="just"/>
            <a:r>
              <a:rPr lang="en-US" altLang="zh-TW" dirty="0"/>
              <a:t>Add some constraints to </a:t>
            </a:r>
            <a:r>
              <a:rPr lang="en-US" altLang="zh-TW" b="1" u="sng" dirty="0"/>
              <a:t>a new label </a:t>
            </a:r>
            <a:r>
              <a:rPr lang="en-US" altLang="zh-TW" dirty="0"/>
              <a:t>to make it </a:t>
            </a:r>
            <a:r>
              <a:rPr lang="en-US" altLang="zh-TW" b="1" u="sng" dirty="0"/>
              <a:t>centered in the horizontal axis</a:t>
            </a:r>
            <a:r>
              <a:rPr lang="en-US" altLang="zh-TW" dirty="0"/>
              <a:t>, but make sure it's also about </a:t>
            </a:r>
            <a:r>
              <a:rPr lang="en-US" altLang="zh-TW" b="1" u="sng" dirty="0"/>
              <a:t>15 pixels below the dice logo </a:t>
            </a:r>
            <a:r>
              <a:rPr lang="en-US" altLang="zh-TW" dirty="0"/>
              <a:t>even when we turn to landscape.</a:t>
            </a:r>
            <a:endParaRPr lang="zh-TW" altLang="en-US" dirty="0"/>
          </a:p>
          <a:p>
            <a:pPr algn="just"/>
            <a:endParaRPr lang="zh-TW" altLang="en-US" dirty="0"/>
          </a:p>
        </p:txBody>
      </p:sp>
      <p:cxnSp>
        <p:nvCxnSpPr>
          <p:cNvPr id="13" name="Straight Connector 12">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圖片 4">
            <a:extLst>
              <a:ext uri="{FF2B5EF4-FFF2-40B4-BE49-F238E27FC236}">
                <a16:creationId xmlns:a16="http://schemas.microsoft.com/office/drawing/2014/main" id="{1D53C414-B4B2-4E3D-8B37-6C2C4DA89E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5229" y="540000"/>
            <a:ext cx="1535354" cy="2754000"/>
          </a:xfrm>
          <a:prstGeom prst="rect">
            <a:avLst/>
          </a:prstGeom>
        </p:spPr>
      </p:pic>
      <p:pic>
        <p:nvPicPr>
          <p:cNvPr id="6" name="圖片 5" descr="一張含有 文字, 監視器, 電子用品, 螢幕 的圖片&#10;&#10;自動產生的描述">
            <a:extLst>
              <a:ext uri="{FF2B5EF4-FFF2-40B4-BE49-F238E27FC236}">
                <a16:creationId xmlns:a16="http://schemas.microsoft.com/office/drawing/2014/main" id="{FB939A3E-B8C9-4380-B036-4FCB091F50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800" y="3654476"/>
            <a:ext cx="4996212" cy="2573048"/>
          </a:xfrm>
          <a:prstGeom prst="rect">
            <a:avLst/>
          </a:prstGeom>
        </p:spPr>
      </p:pic>
    </p:spTree>
    <p:extLst>
      <p:ext uri="{BB962C8B-B14F-4D97-AF65-F5344CB8AC3E}">
        <p14:creationId xmlns:p14="http://schemas.microsoft.com/office/powerpoint/2010/main" val="7934417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9FCEF86F-CF2B-4762-9987-11F20607D081}"/>
              </a:ext>
            </a:extLst>
          </p:cNvPr>
          <p:cNvSpPr>
            <a:spLocks noGrp="1"/>
          </p:cNvSpPr>
          <p:nvPr>
            <p:ph type="title"/>
          </p:nvPr>
        </p:nvSpPr>
        <p:spPr>
          <a:xfrm>
            <a:off x="990000" y="395288"/>
            <a:ext cx="4078800" cy="1597753"/>
          </a:xfrm>
        </p:spPr>
        <p:txBody>
          <a:bodyPr wrap="square" anchor="b">
            <a:normAutofit/>
          </a:bodyPr>
          <a:lstStyle/>
          <a:p>
            <a:pPr algn="ctr"/>
            <a:r>
              <a:rPr lang="en-US" altLang="zh-TW" dirty="0"/>
              <a:t>Change The Distribution of </a:t>
            </a:r>
            <a:r>
              <a:rPr lang="en-US" altLang="zh-TW" dirty="0" err="1"/>
              <a:t>StackView</a:t>
            </a:r>
            <a:r>
              <a:rPr lang="en-US" altLang="zh-TW" dirty="0"/>
              <a:t> </a:t>
            </a:r>
            <a:endParaRPr lang="zh-TW" altLang="en-US"/>
          </a:p>
        </p:txBody>
      </p:sp>
      <p:sp>
        <p:nvSpPr>
          <p:cNvPr id="3" name="內容版面配置區 2">
            <a:extLst>
              <a:ext uri="{FF2B5EF4-FFF2-40B4-BE49-F238E27FC236}">
                <a16:creationId xmlns:a16="http://schemas.microsoft.com/office/drawing/2014/main" id="{6ABB49B7-7C49-4CDC-BAB6-F7B4E7F5BF86}"/>
              </a:ext>
            </a:extLst>
          </p:cNvPr>
          <p:cNvSpPr>
            <a:spLocks noGrp="1"/>
          </p:cNvSpPr>
          <p:nvPr>
            <p:ph idx="1"/>
          </p:nvPr>
        </p:nvSpPr>
        <p:spPr>
          <a:xfrm>
            <a:off x="990000" y="2361601"/>
            <a:ext cx="4078800" cy="3416900"/>
          </a:xfrm>
        </p:spPr>
        <p:txBody>
          <a:bodyPr>
            <a:normAutofit/>
          </a:bodyPr>
          <a:lstStyle/>
          <a:p>
            <a:pPr algn="just"/>
            <a:r>
              <a:rPr lang="en-US" altLang="zh-TW" sz="1900" dirty="0"/>
              <a:t>The next thing we're going to do is we're going to change the distribution to fill equally if we want all three of these views that are contained in my stack to have equal heights along the vertical axis.</a:t>
            </a:r>
            <a:endParaRPr lang="zh-TW" altLang="en-US" sz="1900" dirty="0"/>
          </a:p>
        </p:txBody>
      </p:sp>
      <p:cxnSp>
        <p:nvCxnSpPr>
          <p:cNvPr id="73" name="Straight Connector 72">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6146" name="Picture 2">
            <a:extLst>
              <a:ext uri="{FF2B5EF4-FFF2-40B4-BE49-F238E27FC236}">
                <a16:creationId xmlns:a16="http://schemas.microsoft.com/office/drawing/2014/main" id="{C5D16135-1DEF-4A36-9887-7D501F23307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555649" y="540033"/>
            <a:ext cx="3190841" cy="5775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05696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CD7E6D7-FFA7-443C-9E98-C79256978FA4}"/>
              </a:ext>
            </a:extLst>
          </p:cNvPr>
          <p:cNvSpPr>
            <a:spLocks noGrp="1"/>
          </p:cNvSpPr>
          <p:nvPr>
            <p:ph type="title"/>
          </p:nvPr>
        </p:nvSpPr>
        <p:spPr/>
        <p:txBody>
          <a:bodyPr/>
          <a:lstStyle/>
          <a:p>
            <a:r>
              <a:rPr lang="en-US" altLang="zh-TW" dirty="0"/>
              <a:t>The Errors Disappeared</a:t>
            </a:r>
            <a:endParaRPr lang="zh-TW" altLang="en-US" dirty="0"/>
          </a:p>
        </p:txBody>
      </p:sp>
      <p:sp>
        <p:nvSpPr>
          <p:cNvPr id="3" name="內容版面配置區 2">
            <a:extLst>
              <a:ext uri="{FF2B5EF4-FFF2-40B4-BE49-F238E27FC236}">
                <a16:creationId xmlns:a16="http://schemas.microsoft.com/office/drawing/2014/main" id="{E61EF1F0-E0EE-4F19-953B-EFCAEDCE000F}"/>
              </a:ext>
            </a:extLst>
          </p:cNvPr>
          <p:cNvSpPr>
            <a:spLocks noGrp="1"/>
          </p:cNvSpPr>
          <p:nvPr>
            <p:ph idx="1"/>
          </p:nvPr>
        </p:nvSpPr>
        <p:spPr/>
        <p:txBody>
          <a:bodyPr/>
          <a:lstStyle/>
          <a:p>
            <a:r>
              <a:rPr lang="en-US" altLang="zh-TW" dirty="0"/>
              <a:t>As soon as we do the previous steps,  we'll notice some more errors will go away, and it because we know how to layout these three elements even if it's in a horizontal orientation.</a:t>
            </a:r>
            <a:endParaRPr lang="zh-TW" altLang="en-US" dirty="0"/>
          </a:p>
        </p:txBody>
      </p:sp>
      <p:pic>
        <p:nvPicPr>
          <p:cNvPr id="8" name="圖片 7">
            <a:extLst>
              <a:ext uri="{FF2B5EF4-FFF2-40B4-BE49-F238E27FC236}">
                <a16:creationId xmlns:a16="http://schemas.microsoft.com/office/drawing/2014/main" id="{AC8A155E-A63B-489A-924C-E1A9D9614C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7755" y="3327933"/>
            <a:ext cx="1787890" cy="3530067"/>
          </a:xfrm>
          <a:prstGeom prst="rect">
            <a:avLst/>
          </a:prstGeom>
        </p:spPr>
      </p:pic>
      <p:pic>
        <p:nvPicPr>
          <p:cNvPr id="12" name="圖片 11">
            <a:extLst>
              <a:ext uri="{FF2B5EF4-FFF2-40B4-BE49-F238E27FC236}">
                <a16:creationId xmlns:a16="http://schemas.microsoft.com/office/drawing/2014/main" id="{DCFEB558-0A37-48E0-9760-9A478E2218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7194" y="3491306"/>
            <a:ext cx="6055149" cy="3214462"/>
          </a:xfrm>
          <a:prstGeom prst="rect">
            <a:avLst/>
          </a:prstGeom>
        </p:spPr>
      </p:pic>
    </p:spTree>
    <p:extLst>
      <p:ext uri="{BB962C8B-B14F-4D97-AF65-F5344CB8AC3E}">
        <p14:creationId xmlns:p14="http://schemas.microsoft.com/office/powerpoint/2010/main" val="38256141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F58A3E8-F989-4640-B60F-5A06C9E53805}"/>
              </a:ext>
            </a:extLst>
          </p:cNvPr>
          <p:cNvSpPr>
            <a:spLocks noGrp="1"/>
          </p:cNvSpPr>
          <p:nvPr>
            <p:ph type="title"/>
          </p:nvPr>
        </p:nvSpPr>
        <p:spPr/>
        <p:txBody>
          <a:bodyPr/>
          <a:lstStyle/>
          <a:p>
            <a:r>
              <a:rPr lang="en-US" altLang="zh-TW" dirty="0"/>
              <a:t>Add Constraints to All The Elements inside The Containers </a:t>
            </a:r>
            <a:endParaRPr lang="zh-TW" altLang="en-US" dirty="0"/>
          </a:p>
        </p:txBody>
      </p:sp>
      <p:sp>
        <p:nvSpPr>
          <p:cNvPr id="3" name="內容版面配置區 2">
            <a:extLst>
              <a:ext uri="{FF2B5EF4-FFF2-40B4-BE49-F238E27FC236}">
                <a16:creationId xmlns:a16="http://schemas.microsoft.com/office/drawing/2014/main" id="{8493D412-2A97-48BB-83DB-CCD9BF3E9205}"/>
              </a:ext>
            </a:extLst>
          </p:cNvPr>
          <p:cNvSpPr>
            <a:spLocks noGrp="1"/>
          </p:cNvSpPr>
          <p:nvPr>
            <p:ph idx="1"/>
          </p:nvPr>
        </p:nvSpPr>
        <p:spPr/>
        <p:txBody>
          <a:bodyPr>
            <a:normAutofit/>
          </a:bodyPr>
          <a:lstStyle/>
          <a:p>
            <a:r>
              <a:rPr lang="en-US" altLang="zh-TW" dirty="0"/>
              <a:t>Now that we've specified our stack, it makes it so much easier to align these other elements.</a:t>
            </a:r>
          </a:p>
          <a:p>
            <a:endParaRPr lang="en-US" altLang="zh-TW" dirty="0"/>
          </a:p>
          <a:p>
            <a:r>
              <a:rPr lang="en-US" altLang="zh-TW" dirty="0"/>
              <a:t>For example, our Roll button, for example, can now be horizontally and vertically aligned in its container which is the bottom view rather than this one.</a:t>
            </a:r>
          </a:p>
          <a:p>
            <a:endParaRPr lang="en-US" altLang="zh-TW" dirty="0"/>
          </a:p>
          <a:p>
            <a:r>
              <a:rPr lang="en-US" altLang="zh-TW" b="1" u="sng" dirty="0"/>
              <a:t>So, let's go ahead and add some constraints to all the elements.</a:t>
            </a:r>
            <a:endParaRPr lang="zh-TW" altLang="en-US" b="1" u="sng" dirty="0"/>
          </a:p>
        </p:txBody>
      </p:sp>
    </p:spTree>
    <p:extLst>
      <p:ext uri="{BB962C8B-B14F-4D97-AF65-F5344CB8AC3E}">
        <p14:creationId xmlns:p14="http://schemas.microsoft.com/office/powerpoint/2010/main" val="30263964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342C66D5-FF45-414F-8DE7-6FB8F0751F81}"/>
              </a:ext>
            </a:extLst>
          </p:cNvPr>
          <p:cNvSpPr>
            <a:spLocks noGrp="1"/>
          </p:cNvSpPr>
          <p:nvPr>
            <p:ph type="title"/>
          </p:nvPr>
        </p:nvSpPr>
        <p:spPr>
          <a:xfrm>
            <a:off x="990000" y="423382"/>
            <a:ext cx="4078800" cy="1569660"/>
          </a:xfrm>
        </p:spPr>
        <p:txBody>
          <a:bodyPr wrap="square" anchor="b">
            <a:normAutofit/>
          </a:bodyPr>
          <a:lstStyle/>
          <a:p>
            <a:pPr algn="ctr"/>
            <a:r>
              <a:rPr lang="en-US" altLang="zh-TW" dirty="0"/>
              <a:t>Challenge </a:t>
            </a:r>
            <a:endParaRPr lang="zh-TW" altLang="en-US"/>
          </a:p>
        </p:txBody>
      </p:sp>
      <p:sp>
        <p:nvSpPr>
          <p:cNvPr id="3" name="內容版面配置區 2">
            <a:extLst>
              <a:ext uri="{FF2B5EF4-FFF2-40B4-BE49-F238E27FC236}">
                <a16:creationId xmlns:a16="http://schemas.microsoft.com/office/drawing/2014/main" id="{2C1016AC-FB0C-4937-8E23-F9C238DA98A3}"/>
              </a:ext>
            </a:extLst>
          </p:cNvPr>
          <p:cNvSpPr>
            <a:spLocks noGrp="1"/>
          </p:cNvSpPr>
          <p:nvPr>
            <p:ph idx="1"/>
          </p:nvPr>
        </p:nvSpPr>
        <p:spPr>
          <a:xfrm>
            <a:off x="989999" y="2361601"/>
            <a:ext cx="4565011" cy="3903394"/>
          </a:xfrm>
        </p:spPr>
        <p:txBody>
          <a:bodyPr>
            <a:normAutofit/>
          </a:bodyPr>
          <a:lstStyle/>
          <a:p>
            <a:pPr algn="just"/>
            <a:r>
              <a:rPr lang="en-US" altLang="zh-TW" dirty="0"/>
              <a:t>Think about the dice images, How can we let the two or four dices to be suitable place in the middle container?</a:t>
            </a:r>
          </a:p>
          <a:p>
            <a:pPr algn="just"/>
            <a:r>
              <a:rPr lang="en-US" altLang="zh-TW" b="1" u="sng" dirty="0"/>
              <a:t>Hint:</a:t>
            </a:r>
            <a:r>
              <a:rPr lang="zh-TW" altLang="en-US" b="1" u="sng" dirty="0"/>
              <a:t> </a:t>
            </a:r>
            <a:r>
              <a:rPr lang="en-US" altLang="zh-TW" b="1" u="sng" dirty="0"/>
              <a:t>Use</a:t>
            </a:r>
            <a:r>
              <a:rPr lang="zh-TW" altLang="en-US" b="1" u="sng" dirty="0"/>
              <a:t> </a:t>
            </a:r>
            <a:r>
              <a:rPr lang="en-US" altLang="zh-TW" b="1" u="sng" dirty="0" err="1"/>
              <a:t>StackView</a:t>
            </a:r>
            <a:r>
              <a:rPr lang="en-US" altLang="zh-TW" b="1" u="sng" dirty="0"/>
              <a:t> and add some Constraints.</a:t>
            </a:r>
          </a:p>
        </p:txBody>
      </p:sp>
      <p:cxnSp>
        <p:nvCxnSpPr>
          <p:cNvPr id="12" name="Straight Connector 11">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圖片 3">
            <a:extLst>
              <a:ext uri="{FF2B5EF4-FFF2-40B4-BE49-F238E27FC236}">
                <a16:creationId xmlns:a16="http://schemas.microsoft.com/office/drawing/2014/main" id="{B6520637-FDB3-416B-909F-26C1FB940B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54079" y="540000"/>
            <a:ext cx="1397654" cy="2754000"/>
          </a:xfrm>
          <a:prstGeom prst="rect">
            <a:avLst/>
          </a:prstGeom>
        </p:spPr>
      </p:pic>
      <p:pic>
        <p:nvPicPr>
          <p:cNvPr id="5" name="圖片 4">
            <a:extLst>
              <a:ext uri="{FF2B5EF4-FFF2-40B4-BE49-F238E27FC236}">
                <a16:creationId xmlns:a16="http://schemas.microsoft.com/office/drawing/2014/main" id="{F61F87FC-3A12-4B8E-AE96-D8039A59C1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800" y="3617004"/>
            <a:ext cx="4996212" cy="2647991"/>
          </a:xfrm>
          <a:prstGeom prst="rect">
            <a:avLst/>
          </a:prstGeom>
        </p:spPr>
      </p:pic>
    </p:spTree>
    <p:extLst>
      <p:ext uri="{BB962C8B-B14F-4D97-AF65-F5344CB8AC3E}">
        <p14:creationId xmlns:p14="http://schemas.microsoft.com/office/powerpoint/2010/main" val="13697266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583EAB41-090D-419D-BA08-1B6B21F2D882}"/>
              </a:ext>
            </a:extLst>
          </p:cNvPr>
          <p:cNvSpPr>
            <a:spLocks noGrp="1"/>
          </p:cNvSpPr>
          <p:nvPr>
            <p:ph type="title"/>
          </p:nvPr>
        </p:nvSpPr>
        <p:spPr>
          <a:xfrm>
            <a:off x="990000" y="395288"/>
            <a:ext cx="4078800" cy="1597753"/>
          </a:xfrm>
        </p:spPr>
        <p:txBody>
          <a:bodyPr wrap="square" anchor="b">
            <a:normAutofit/>
          </a:bodyPr>
          <a:lstStyle/>
          <a:p>
            <a:pPr algn="ctr"/>
            <a:r>
              <a:rPr lang="en-US" altLang="zh-TW" dirty="0"/>
              <a:t>Change The Background of The Views</a:t>
            </a:r>
            <a:endParaRPr lang="zh-TW" altLang="en-US"/>
          </a:p>
        </p:txBody>
      </p:sp>
      <p:sp>
        <p:nvSpPr>
          <p:cNvPr id="3" name="內容版面配置區 2">
            <a:extLst>
              <a:ext uri="{FF2B5EF4-FFF2-40B4-BE49-F238E27FC236}">
                <a16:creationId xmlns:a16="http://schemas.microsoft.com/office/drawing/2014/main" id="{2EC642F1-565D-4D92-8A73-8DCDD564A1B5}"/>
              </a:ext>
            </a:extLst>
          </p:cNvPr>
          <p:cNvSpPr>
            <a:spLocks noGrp="1"/>
          </p:cNvSpPr>
          <p:nvPr>
            <p:ph idx="1"/>
          </p:nvPr>
        </p:nvSpPr>
        <p:spPr>
          <a:xfrm>
            <a:off x="990000" y="2361601"/>
            <a:ext cx="4078800" cy="3416900"/>
          </a:xfrm>
        </p:spPr>
        <p:txBody>
          <a:bodyPr>
            <a:normAutofit/>
          </a:bodyPr>
          <a:lstStyle/>
          <a:p>
            <a:r>
              <a:rPr lang="en-US" altLang="zh-TW" dirty="0"/>
              <a:t>we can go ahead and select these container views and change the background to </a:t>
            </a:r>
            <a:r>
              <a:rPr lang="en-US" altLang="zh-TW" b="1" u="sng" dirty="0"/>
              <a:t>default</a:t>
            </a:r>
            <a:r>
              <a:rPr lang="en-US" altLang="zh-TW" dirty="0"/>
              <a:t>.</a:t>
            </a:r>
            <a:endParaRPr lang="zh-TW" altLang="en-US" dirty="0"/>
          </a:p>
        </p:txBody>
      </p:sp>
      <p:cxnSp>
        <p:nvCxnSpPr>
          <p:cNvPr id="12" name="Straight Connector 11">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圖片 4">
            <a:extLst>
              <a:ext uri="{FF2B5EF4-FFF2-40B4-BE49-F238E27FC236}">
                <a16:creationId xmlns:a16="http://schemas.microsoft.com/office/drawing/2014/main" id="{D6C6B393-F1A7-40EC-A143-7664073F11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1127" y="1190224"/>
            <a:ext cx="4999885" cy="4474896"/>
          </a:xfrm>
          <a:prstGeom prst="rect">
            <a:avLst/>
          </a:prstGeom>
        </p:spPr>
      </p:pic>
      <p:sp>
        <p:nvSpPr>
          <p:cNvPr id="8" name="矩形 7">
            <a:extLst>
              <a:ext uri="{FF2B5EF4-FFF2-40B4-BE49-F238E27FC236}">
                <a16:creationId xmlns:a16="http://schemas.microsoft.com/office/drawing/2014/main" id="{0900203C-E5D5-448A-A56D-26623A1E56FF}"/>
              </a:ext>
            </a:extLst>
          </p:cNvPr>
          <p:cNvSpPr/>
          <p:nvPr/>
        </p:nvSpPr>
        <p:spPr>
          <a:xfrm>
            <a:off x="10051420" y="2361601"/>
            <a:ext cx="1535634" cy="11635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9736947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96B9157-D5DC-4503-A7F4-439F9D8ACEB5}"/>
              </a:ext>
            </a:extLst>
          </p:cNvPr>
          <p:cNvSpPr>
            <a:spLocks noGrp="1"/>
          </p:cNvSpPr>
          <p:nvPr>
            <p:ph type="title"/>
          </p:nvPr>
        </p:nvSpPr>
        <p:spPr/>
        <p:txBody>
          <a:bodyPr/>
          <a:lstStyle/>
          <a:p>
            <a:r>
              <a:rPr lang="en-US" altLang="zh-TW" dirty="0"/>
              <a:t>Exercise 2</a:t>
            </a:r>
            <a:endParaRPr lang="zh-TW" altLang="en-US" dirty="0"/>
          </a:p>
        </p:txBody>
      </p:sp>
      <p:sp>
        <p:nvSpPr>
          <p:cNvPr id="3" name="內容版面配置區 2">
            <a:extLst>
              <a:ext uri="{FF2B5EF4-FFF2-40B4-BE49-F238E27FC236}">
                <a16:creationId xmlns:a16="http://schemas.microsoft.com/office/drawing/2014/main" id="{1F6A3168-E089-4774-8D25-2A1E09DB9254}"/>
              </a:ext>
            </a:extLst>
          </p:cNvPr>
          <p:cNvSpPr>
            <a:spLocks noGrp="1"/>
          </p:cNvSpPr>
          <p:nvPr>
            <p:ph idx="1"/>
          </p:nvPr>
        </p:nvSpPr>
        <p:spPr>
          <a:xfrm>
            <a:off x="1587710" y="1699325"/>
            <a:ext cx="10222709" cy="5085383"/>
          </a:xfrm>
        </p:spPr>
        <p:txBody>
          <a:bodyPr>
            <a:normAutofit fontScale="77500" lnSpcReduction="20000"/>
          </a:bodyPr>
          <a:lstStyle/>
          <a:p>
            <a:r>
              <a:rPr lang="en-US" altLang="zh-TW" dirty="0"/>
              <a:t>Deadline</a:t>
            </a:r>
            <a:r>
              <a:rPr lang="en-US" altLang="zh-TW"/>
              <a:t>:  </a:t>
            </a:r>
            <a:r>
              <a:rPr lang="en-US" altLang="zh-TW" b="1" u="sng">
                <a:solidFill>
                  <a:srgbClr val="FF0000"/>
                </a:solidFill>
              </a:rPr>
              <a:t>2022/5/15 </a:t>
            </a:r>
            <a:r>
              <a:rPr lang="en-US" altLang="zh-TW" b="1" u="sng" dirty="0">
                <a:solidFill>
                  <a:srgbClr val="FF0000"/>
                </a:solidFill>
              </a:rPr>
              <a:t>23:59 </a:t>
            </a:r>
          </a:p>
          <a:p>
            <a:r>
              <a:rPr lang="en-US" altLang="zh-TW" dirty="0"/>
              <a:t>Keep working on your app from Exercise 1, Please design an iOS app to </a:t>
            </a:r>
            <a:r>
              <a:rPr lang="en-US" altLang="zh-TW" u="sng" dirty="0"/>
              <a:t>play a dice game </a:t>
            </a:r>
            <a:r>
              <a:rPr lang="en-US" altLang="zh-TW" dirty="0"/>
              <a:t>which can be suitable for every orientations:</a:t>
            </a:r>
          </a:p>
          <a:p>
            <a:pPr lvl="1"/>
            <a:r>
              <a:rPr lang="en-US" altLang="zh-TW" b="1" u="sng" dirty="0"/>
              <a:t>Vertically</a:t>
            </a:r>
            <a:r>
              <a:rPr lang="en-US" altLang="zh-TW" dirty="0"/>
              <a:t> : Make all images, logo and button can be seen in your apps vertically– </a:t>
            </a:r>
            <a:r>
              <a:rPr lang="en-US" altLang="zh-TW" b="1" u="sng" dirty="0">
                <a:solidFill>
                  <a:srgbClr val="FF0000"/>
                </a:solidFill>
              </a:rPr>
              <a:t>40%</a:t>
            </a:r>
          </a:p>
          <a:p>
            <a:pPr lvl="1"/>
            <a:r>
              <a:rPr lang="en-US" altLang="zh-TW" b="1" u="sng" dirty="0"/>
              <a:t>Horizontally :</a:t>
            </a:r>
            <a:r>
              <a:rPr lang="en-US" altLang="zh-TW" dirty="0"/>
              <a:t> Make all images, logo and button can be seen in your apps horizontally– </a:t>
            </a:r>
            <a:r>
              <a:rPr lang="en-US" altLang="zh-TW" b="1" u="sng" dirty="0">
                <a:solidFill>
                  <a:srgbClr val="FF0000"/>
                </a:solidFill>
              </a:rPr>
              <a:t>60%</a:t>
            </a:r>
          </a:p>
          <a:p>
            <a:r>
              <a:rPr lang="en-US" altLang="zh-TW" dirty="0"/>
              <a:t>Please upload a word document to </a:t>
            </a:r>
            <a:r>
              <a:rPr lang="en-US" altLang="zh-TW" u="sng" dirty="0"/>
              <a:t>E-learning – Homework/Report  </a:t>
            </a:r>
            <a:r>
              <a:rPr lang="en-US" altLang="zh-TW" dirty="0"/>
              <a:t>contained of following things:</a:t>
            </a:r>
          </a:p>
          <a:p>
            <a:pPr lvl="1"/>
            <a:r>
              <a:rPr lang="en-US" altLang="zh-TW" b="1" u="sng" dirty="0"/>
              <a:t>Cover </a:t>
            </a:r>
            <a:r>
              <a:rPr lang="en-US" altLang="zh-TW" dirty="0"/>
              <a:t>: Exercise number / your name / your student ID</a:t>
            </a:r>
          </a:p>
          <a:p>
            <a:pPr lvl="1"/>
            <a:r>
              <a:rPr lang="en-US" altLang="zh-TW" b="1" u="sng" dirty="0"/>
              <a:t>Content</a:t>
            </a:r>
            <a:r>
              <a:rPr lang="en-US" altLang="zh-TW" dirty="0"/>
              <a:t> : Your project’s navigator(</a:t>
            </a:r>
            <a:r>
              <a:rPr lang="zh-TW" altLang="en-US" dirty="0"/>
              <a:t>專案架構</a:t>
            </a:r>
            <a:r>
              <a:rPr lang="en-US" altLang="zh-TW" dirty="0"/>
              <a:t>)/ Storyboard / </a:t>
            </a:r>
            <a:r>
              <a:rPr lang="en-US" altLang="zh-TW" dirty="0" err="1"/>
              <a:t>ViewController</a:t>
            </a:r>
            <a:r>
              <a:rPr lang="en-US" altLang="zh-TW" dirty="0"/>
              <a:t>, please describe it as detail as you can by the snapshot and source code</a:t>
            </a:r>
          </a:p>
          <a:p>
            <a:pPr lvl="1"/>
            <a:r>
              <a:rPr lang="en-US" altLang="zh-TW" b="1" u="sng" dirty="0"/>
              <a:t>Result</a:t>
            </a:r>
            <a:r>
              <a:rPr lang="en-US" altLang="zh-TW" dirty="0"/>
              <a:t> :  please illustrate the buttons and functions  you have done in your project from snapshots  </a:t>
            </a:r>
          </a:p>
          <a:p>
            <a:r>
              <a:rPr lang="en-US" altLang="zh-TW" b="1" u="sng" dirty="0">
                <a:solidFill>
                  <a:srgbClr val="FF0000"/>
                </a:solidFill>
              </a:rPr>
              <a:t>Free Style is Allowed</a:t>
            </a:r>
          </a:p>
        </p:txBody>
      </p:sp>
    </p:spTree>
    <p:extLst>
      <p:ext uri="{BB962C8B-B14F-4D97-AF65-F5344CB8AC3E}">
        <p14:creationId xmlns:p14="http://schemas.microsoft.com/office/powerpoint/2010/main" val="3752373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73" name="Group 72">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74" name="Group 73">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76"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75"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79" name="Rectangle 78">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8973399A-132E-4F3D-98AE-C706C7E84EEB}"/>
              </a:ext>
            </a:extLst>
          </p:cNvPr>
          <p:cNvSpPr>
            <a:spLocks noGrp="1"/>
          </p:cNvSpPr>
          <p:nvPr>
            <p:ph type="title"/>
          </p:nvPr>
        </p:nvSpPr>
        <p:spPr>
          <a:xfrm>
            <a:off x="990000" y="1089025"/>
            <a:ext cx="4075200" cy="1532951"/>
          </a:xfrm>
        </p:spPr>
        <p:txBody>
          <a:bodyPr vert="horz" lIns="91440" tIns="45720" rIns="91440" bIns="45720" rtlCol="0" anchor="b" anchorCtr="0">
            <a:normAutofit/>
          </a:bodyPr>
          <a:lstStyle/>
          <a:p>
            <a:pPr algn="ctr">
              <a:lnSpc>
                <a:spcPct val="90000"/>
              </a:lnSpc>
            </a:pPr>
            <a:r>
              <a:rPr lang="en-US" altLang="zh-TW" sz="4800" dirty="0"/>
              <a:t>The Next Part Gets Harder</a:t>
            </a:r>
          </a:p>
        </p:txBody>
      </p:sp>
      <p:grpSp>
        <p:nvGrpSpPr>
          <p:cNvPr id="81" name="Group 80">
            <a:extLst>
              <a:ext uri="{FF2B5EF4-FFF2-40B4-BE49-F238E27FC236}">
                <a16:creationId xmlns:a16="http://schemas.microsoft.com/office/drawing/2014/main" id="{50F37AA1-A09B-4E28-987B-38E5060E1B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19525" y="2840038"/>
            <a:ext cx="2216150" cy="1177924"/>
            <a:chOff x="4987925" y="2840038"/>
            <a:chExt cx="2216150" cy="1177924"/>
          </a:xfrm>
        </p:grpSpPr>
        <p:sp>
          <p:nvSpPr>
            <p:cNvPr id="82" name="Rectangle 81">
              <a:extLst>
                <a:ext uri="{FF2B5EF4-FFF2-40B4-BE49-F238E27FC236}">
                  <a16:creationId xmlns:a16="http://schemas.microsoft.com/office/drawing/2014/main" id="{9874D018-FDBA-4AD4-8C74-17D41F4FB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DB43F5C4-EF74-49F4-97CB-97938DDC2F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84" name="Group 83">
                <a:extLst>
                  <a:ext uri="{FF2B5EF4-FFF2-40B4-BE49-F238E27FC236}">
                    <a16:creationId xmlns:a16="http://schemas.microsoft.com/office/drawing/2014/main" id="{B74E0761-A6EC-4896-A2D4-97A0AF0AA0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89" name="Freeform 68">
                  <a:extLst>
                    <a:ext uri="{FF2B5EF4-FFF2-40B4-BE49-F238E27FC236}">
                      <a16:creationId xmlns:a16="http://schemas.microsoft.com/office/drawing/2014/main" id="{E02DDA0C-BC2F-4EA7-B34E-E0A38B82BA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69">
                  <a:extLst>
                    <a:ext uri="{FF2B5EF4-FFF2-40B4-BE49-F238E27FC236}">
                      <a16:creationId xmlns:a16="http://schemas.microsoft.com/office/drawing/2014/main" id="{CF13B05D-4163-4B4E-A2D2-FA7ED94682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1" name="Line 70">
                  <a:extLst>
                    <a:ext uri="{FF2B5EF4-FFF2-40B4-BE49-F238E27FC236}">
                      <a16:creationId xmlns:a16="http://schemas.microsoft.com/office/drawing/2014/main" id="{6D222543-B140-45C1-A731-C56E6B3A17C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5" name="Group 84">
                <a:extLst>
                  <a:ext uri="{FF2B5EF4-FFF2-40B4-BE49-F238E27FC236}">
                    <a16:creationId xmlns:a16="http://schemas.microsoft.com/office/drawing/2014/main" id="{21D25868-4B38-41A5-8DA7-BB01E853424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86" name="Freeform 68">
                  <a:extLst>
                    <a:ext uri="{FF2B5EF4-FFF2-40B4-BE49-F238E27FC236}">
                      <a16:creationId xmlns:a16="http://schemas.microsoft.com/office/drawing/2014/main" id="{9BA6FA89-CCD8-4CC0-954F-FBBFA5973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69">
                  <a:extLst>
                    <a:ext uri="{FF2B5EF4-FFF2-40B4-BE49-F238E27FC236}">
                      <a16:creationId xmlns:a16="http://schemas.microsoft.com/office/drawing/2014/main" id="{73005E59-2B44-4A62-A8F1-504FB170608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8" name="Line 70">
                  <a:extLst>
                    <a:ext uri="{FF2B5EF4-FFF2-40B4-BE49-F238E27FC236}">
                      <a16:creationId xmlns:a16="http://schemas.microsoft.com/office/drawing/2014/main" id="{C9AB3E16-8B92-47B2-BA2E-02935767A808}"/>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93" name="Straight Connector 92">
            <a:extLst>
              <a:ext uri="{FF2B5EF4-FFF2-40B4-BE49-F238E27FC236}">
                <a16:creationId xmlns:a16="http://schemas.microsoft.com/office/drawing/2014/main" id="{4E653B57-2620-424D-ADAF-60975D8F8C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493548F3-1568-498E-9402-7B8B70B5CC3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391445" y="540033"/>
            <a:ext cx="3522920" cy="5775279"/>
          </a:xfrm>
          <a:prstGeom prst="rect">
            <a:avLst/>
          </a:prstGeom>
          <a:noFill/>
          <a:extLst>
            <a:ext uri="{909E8E84-426E-40DD-AFC4-6F175D3DCCD1}">
              <a14:hiddenFill xmlns:a14="http://schemas.microsoft.com/office/drawing/2010/main">
                <a:solidFill>
                  <a:srgbClr val="FFFFFF"/>
                </a:solidFill>
              </a14:hiddenFill>
            </a:ext>
          </a:extLst>
        </p:spPr>
      </p:pic>
      <p:sp>
        <p:nvSpPr>
          <p:cNvPr id="24" name="標題 1">
            <a:extLst>
              <a:ext uri="{FF2B5EF4-FFF2-40B4-BE49-F238E27FC236}">
                <a16:creationId xmlns:a16="http://schemas.microsoft.com/office/drawing/2014/main" id="{C71F0FFA-5347-4527-8436-8EC6A2486E36}"/>
              </a:ext>
            </a:extLst>
          </p:cNvPr>
          <p:cNvSpPr txBox="1">
            <a:spLocks/>
          </p:cNvSpPr>
          <p:nvPr/>
        </p:nvSpPr>
        <p:spPr>
          <a:xfrm>
            <a:off x="1010400" y="4299054"/>
            <a:ext cx="4075200" cy="1532951"/>
          </a:xfrm>
          <a:prstGeom prst="rect">
            <a:avLst/>
          </a:prstGeom>
        </p:spPr>
        <p:txBody>
          <a:bodyPr vert="horz" lIns="91440" tIns="45720" rIns="91440" bIns="45720" rtlCol="0" anchor="b" anchorCtr="0">
            <a:normAutofit fontScale="85000" lnSpcReduction="20000"/>
          </a:bodyPr>
          <a:lst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a:lstStyle>
          <a:p>
            <a:pPr algn="ctr">
              <a:lnSpc>
                <a:spcPct val="90000"/>
              </a:lnSpc>
            </a:pPr>
            <a:r>
              <a:rPr lang="en-US" altLang="zh-TW" sz="4800" dirty="0"/>
              <a:t>Think About The Four Elements in Our App…</a:t>
            </a:r>
          </a:p>
        </p:txBody>
      </p:sp>
    </p:spTree>
    <p:extLst>
      <p:ext uri="{BB962C8B-B14F-4D97-AF65-F5344CB8AC3E}">
        <p14:creationId xmlns:p14="http://schemas.microsoft.com/office/powerpoint/2010/main" val="3096078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內容版面配置區 2">
            <a:extLst>
              <a:ext uri="{FF2B5EF4-FFF2-40B4-BE49-F238E27FC236}">
                <a16:creationId xmlns:a16="http://schemas.microsoft.com/office/drawing/2014/main" id="{125CC2D6-F9F4-4DC5-81A4-E12936DA3E43}"/>
              </a:ext>
            </a:extLst>
          </p:cNvPr>
          <p:cNvSpPr>
            <a:spLocks noGrp="1"/>
          </p:cNvSpPr>
          <p:nvPr>
            <p:ph idx="1"/>
          </p:nvPr>
        </p:nvSpPr>
        <p:spPr>
          <a:xfrm>
            <a:off x="990000" y="2361601"/>
            <a:ext cx="4078800" cy="3416900"/>
          </a:xfrm>
        </p:spPr>
        <p:txBody>
          <a:bodyPr>
            <a:normAutofit/>
          </a:bodyPr>
          <a:lstStyle/>
          <a:p>
            <a:pPr marL="0" indent="0" algn="just">
              <a:buNone/>
            </a:pPr>
            <a:r>
              <a:rPr lang="en-US" altLang="zh-TW" dirty="0">
                <a:latin typeface="sf pro text"/>
              </a:rPr>
              <a:t>H</a:t>
            </a:r>
            <a:r>
              <a:rPr lang="en-US" altLang="zh-TW" b="0" i="0" dirty="0">
                <a:effectLst/>
                <a:latin typeface="sf pro text"/>
              </a:rPr>
              <a:t>ow are we going to layout all four of these elements on screen in this layout and make sure that it looks decent in the landscape orientation as well.</a:t>
            </a:r>
          </a:p>
        </p:txBody>
      </p:sp>
      <p:cxnSp>
        <p:nvCxnSpPr>
          <p:cNvPr id="75" name="Straight Connector 74">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58FCC571-78A9-47F2-891D-4C2D352418E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312936" y="540000"/>
            <a:ext cx="1679940" cy="2754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DB06EC77-48D8-4267-A396-73E7C90BE0E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54800" y="3679456"/>
            <a:ext cx="4996212" cy="2523087"/>
          </a:xfrm>
          <a:prstGeom prst="rect">
            <a:avLst/>
          </a:prstGeom>
          <a:noFill/>
          <a:extLst>
            <a:ext uri="{909E8E84-426E-40DD-AFC4-6F175D3DCCD1}">
              <a14:hiddenFill xmlns:a14="http://schemas.microsoft.com/office/drawing/2010/main">
                <a:solidFill>
                  <a:srgbClr val="FFFFFF"/>
                </a:solidFill>
              </a14:hiddenFill>
            </a:ext>
          </a:extLst>
        </p:spPr>
      </p:pic>
      <p:sp>
        <p:nvSpPr>
          <p:cNvPr id="10" name="標題 1">
            <a:extLst>
              <a:ext uri="{FF2B5EF4-FFF2-40B4-BE49-F238E27FC236}">
                <a16:creationId xmlns:a16="http://schemas.microsoft.com/office/drawing/2014/main" id="{CD513728-EA72-4C55-9B5E-79A719CC4AE7}"/>
              </a:ext>
            </a:extLst>
          </p:cNvPr>
          <p:cNvSpPr>
            <a:spLocks noGrp="1"/>
          </p:cNvSpPr>
          <p:nvPr>
            <p:ph type="title"/>
          </p:nvPr>
        </p:nvSpPr>
        <p:spPr>
          <a:xfrm>
            <a:off x="990000" y="423382"/>
            <a:ext cx="4078800" cy="1569660"/>
          </a:xfrm>
        </p:spPr>
        <p:txBody>
          <a:bodyPr wrap="square" anchor="b">
            <a:normAutofit/>
          </a:bodyPr>
          <a:lstStyle/>
          <a:p>
            <a:pPr algn="ctr"/>
            <a:r>
              <a:rPr lang="en-US" altLang="zh-TW" dirty="0"/>
              <a:t>Problem</a:t>
            </a:r>
            <a:endParaRPr lang="zh-TW" altLang="en-US" dirty="0"/>
          </a:p>
        </p:txBody>
      </p:sp>
    </p:spTree>
    <p:extLst>
      <p:ext uri="{BB962C8B-B14F-4D97-AF65-F5344CB8AC3E}">
        <p14:creationId xmlns:p14="http://schemas.microsoft.com/office/powerpoint/2010/main" val="2760209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279C8A1-C4E4-4DE9-934E-91221AC99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27E53596-924F-4A67-9B8B-6E6E14AEC4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79" r="2379"/>
          <a:stretch/>
        </p:blipFill>
        <p:spPr bwMode="auto">
          <a:xfrm>
            <a:off x="20" y="10"/>
            <a:ext cx="3863955" cy="6857989"/>
          </a:xfrm>
          <a:prstGeom prst="rect">
            <a:avLst/>
          </a:prstGeom>
          <a:noFill/>
          <a:extLst>
            <a:ext uri="{909E8E84-426E-40DD-AFC4-6F175D3DCCD1}">
              <a14:hiddenFill xmlns:a14="http://schemas.microsoft.com/office/drawing/2010/main">
                <a:solidFill>
                  <a:srgbClr val="FFFFFF"/>
                </a:solidFill>
              </a14:hiddenFill>
            </a:ext>
          </a:extLst>
        </p:spPr>
      </p:pic>
      <p:cxnSp>
        <p:nvCxnSpPr>
          <p:cNvPr id="73" name="Straight Connector 72">
            <a:extLst>
              <a:ext uri="{FF2B5EF4-FFF2-40B4-BE49-F238E27FC236}">
                <a16:creationId xmlns:a16="http://schemas.microsoft.com/office/drawing/2014/main" id="{26C7ED5D-77C4-4564-8B1A-E55609CF44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57986" y="19645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內容版面配置區 2">
            <a:extLst>
              <a:ext uri="{FF2B5EF4-FFF2-40B4-BE49-F238E27FC236}">
                <a16:creationId xmlns:a16="http://schemas.microsoft.com/office/drawing/2014/main" id="{FE3B6130-AE64-4174-B2AC-32E107D3FE1D}"/>
              </a:ext>
            </a:extLst>
          </p:cNvPr>
          <p:cNvSpPr>
            <a:spLocks noGrp="1"/>
          </p:cNvSpPr>
          <p:nvPr>
            <p:ph idx="1"/>
          </p:nvPr>
        </p:nvSpPr>
        <p:spPr>
          <a:xfrm>
            <a:off x="4868986" y="2413468"/>
            <a:ext cx="6318000" cy="3365032"/>
          </a:xfrm>
        </p:spPr>
        <p:txBody>
          <a:bodyPr>
            <a:normAutofit/>
          </a:bodyPr>
          <a:lstStyle/>
          <a:p>
            <a:pPr marL="0" indent="0" algn="just">
              <a:buNone/>
            </a:pPr>
            <a:r>
              <a:rPr lang="en-US" altLang="zh-TW" sz="2400" dirty="0">
                <a:latin typeface="sf pro text"/>
              </a:rPr>
              <a:t>W</a:t>
            </a:r>
            <a:r>
              <a:rPr lang="en-US" altLang="zh-TW" sz="2400" b="0" i="0" dirty="0">
                <a:effectLst/>
                <a:latin typeface="sf pro text"/>
              </a:rPr>
              <a:t>e can't simply just use alignment because we don't have anything that's right in the middle of our screen.</a:t>
            </a:r>
          </a:p>
          <a:p>
            <a:pPr marL="0" indent="0" algn="just">
              <a:buNone/>
            </a:pPr>
            <a:r>
              <a:rPr lang="en-US" altLang="zh-TW" sz="2400" b="0" i="0" dirty="0">
                <a:effectLst/>
                <a:latin typeface="sf pro text"/>
              </a:rPr>
              <a:t>There's nothing that exists here.</a:t>
            </a:r>
          </a:p>
        </p:txBody>
      </p:sp>
    </p:spTree>
    <p:extLst>
      <p:ext uri="{BB962C8B-B14F-4D97-AF65-F5344CB8AC3E}">
        <p14:creationId xmlns:p14="http://schemas.microsoft.com/office/powerpoint/2010/main" val="3467509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內容版面配置區 2">
            <a:extLst>
              <a:ext uri="{FF2B5EF4-FFF2-40B4-BE49-F238E27FC236}">
                <a16:creationId xmlns:a16="http://schemas.microsoft.com/office/drawing/2014/main" id="{7530CF4D-D6DC-43E2-BACE-C28B825ADAC4}"/>
              </a:ext>
            </a:extLst>
          </p:cNvPr>
          <p:cNvSpPr>
            <a:spLocks noGrp="1"/>
          </p:cNvSpPr>
          <p:nvPr>
            <p:ph idx="1"/>
          </p:nvPr>
        </p:nvSpPr>
        <p:spPr>
          <a:xfrm>
            <a:off x="989400" y="1864801"/>
            <a:ext cx="6328800" cy="3913700"/>
          </a:xfrm>
        </p:spPr>
        <p:txBody>
          <a:bodyPr>
            <a:normAutofit/>
          </a:bodyPr>
          <a:lstStyle/>
          <a:p>
            <a:pPr marL="0" indent="0" algn="just">
              <a:buNone/>
            </a:pPr>
            <a:r>
              <a:rPr lang="en-US" altLang="zh-TW" sz="2800" dirty="0">
                <a:latin typeface="sf pro text"/>
              </a:rPr>
              <a:t>I</a:t>
            </a:r>
            <a:r>
              <a:rPr lang="en-US" altLang="zh-TW" sz="2800" b="0" i="0" dirty="0">
                <a:effectLst/>
                <a:latin typeface="sf pro text"/>
              </a:rPr>
              <a:t>f we wanted to use pinning, well, we don't have enough vertical space to be able to pin all our elements together.</a:t>
            </a:r>
          </a:p>
          <a:p>
            <a:pPr algn="just"/>
            <a:endParaRPr lang="zh-TW" altLang="en-US" sz="2800" dirty="0"/>
          </a:p>
        </p:txBody>
      </p:sp>
      <p:cxnSp>
        <p:nvCxnSpPr>
          <p:cNvPr id="75" name="Straight Connector 74">
            <a:extLst>
              <a:ext uri="{FF2B5EF4-FFF2-40B4-BE49-F238E27FC236}">
                <a16:creationId xmlns:a16="http://schemas.microsoft.com/office/drawing/2014/main" id="{C05D45D7-984D-4CDD-B1BC-0CF407C72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2485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B2C5CB33-A0E4-4D8D-9F4E-3383939D225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551291" y="540000"/>
            <a:ext cx="1432080" cy="27540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1CDA0027-AC6C-4E40-9D08-4474F09CABE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883650" y="4024311"/>
            <a:ext cx="2767362" cy="1833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95215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18E88CD-3D8A-4B90-9096-F1DC66080B5A}"/>
              </a:ext>
            </a:extLst>
          </p:cNvPr>
          <p:cNvSpPr>
            <a:spLocks noGrp="1"/>
          </p:cNvSpPr>
          <p:nvPr>
            <p:ph type="title"/>
          </p:nvPr>
        </p:nvSpPr>
        <p:spPr/>
        <p:txBody>
          <a:bodyPr/>
          <a:lstStyle/>
          <a:p>
            <a:r>
              <a:rPr lang="en-US" altLang="zh-TW" dirty="0"/>
              <a:t>Solution 1 - Immutable</a:t>
            </a:r>
            <a:endParaRPr lang="zh-TW" altLang="en-US" dirty="0"/>
          </a:p>
        </p:txBody>
      </p:sp>
      <p:sp>
        <p:nvSpPr>
          <p:cNvPr id="3" name="內容版面配置區 2">
            <a:extLst>
              <a:ext uri="{FF2B5EF4-FFF2-40B4-BE49-F238E27FC236}">
                <a16:creationId xmlns:a16="http://schemas.microsoft.com/office/drawing/2014/main" id="{18A77371-640F-4BCC-8B86-8114B72CFF67}"/>
              </a:ext>
            </a:extLst>
          </p:cNvPr>
          <p:cNvSpPr>
            <a:spLocks noGrp="1"/>
          </p:cNvSpPr>
          <p:nvPr>
            <p:ph idx="1"/>
          </p:nvPr>
        </p:nvSpPr>
        <p:spPr/>
        <p:txBody>
          <a:bodyPr/>
          <a:lstStyle/>
          <a:p>
            <a:r>
              <a:rPr lang="en-US" altLang="zh-TW" dirty="0"/>
              <a:t>Most Apps adopt this way…</a:t>
            </a:r>
          </a:p>
          <a:p>
            <a:r>
              <a:rPr lang="en-US" altLang="zh-TW" dirty="0"/>
              <a:t>Simple, but not user friendly.</a:t>
            </a:r>
            <a:endParaRPr lang="zh-TW" altLang="en-US" dirty="0"/>
          </a:p>
        </p:txBody>
      </p:sp>
      <p:pic>
        <p:nvPicPr>
          <p:cNvPr id="4" name="Picture 2">
            <a:extLst>
              <a:ext uri="{FF2B5EF4-FFF2-40B4-BE49-F238E27FC236}">
                <a16:creationId xmlns:a16="http://schemas.microsoft.com/office/drawing/2014/main" id="{E8236CE3-6968-4468-B612-A758003B7A6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200160" y="3429000"/>
            <a:ext cx="1679940" cy="2754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a:extLst>
              <a:ext uri="{FF2B5EF4-FFF2-40B4-BE49-F238E27FC236}">
                <a16:creationId xmlns:a16="http://schemas.microsoft.com/office/drawing/2014/main" id="{D18BB459-7855-4217-82ED-215B39BADBF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534673" y="3659913"/>
            <a:ext cx="4996212" cy="2523087"/>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a:extLst>
              <a:ext uri="{FF2B5EF4-FFF2-40B4-BE49-F238E27FC236}">
                <a16:creationId xmlns:a16="http://schemas.microsoft.com/office/drawing/2014/main" id="{231C874C-FB69-430A-AA32-DA6ADC46F6E7}"/>
              </a:ext>
            </a:extLst>
          </p:cNvPr>
          <p:cNvSpPr/>
          <p:nvPr/>
        </p:nvSpPr>
        <p:spPr>
          <a:xfrm>
            <a:off x="5151353" y="3915866"/>
            <a:ext cx="2055433" cy="2215991"/>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TW" sz="13800" b="1" cap="none" spc="0" dirty="0">
                <a:ln/>
                <a:solidFill>
                  <a:srgbClr val="FF0000"/>
                </a:solidFill>
                <a:effectLst/>
              </a:rPr>
              <a:t>X</a:t>
            </a:r>
            <a:endParaRPr lang="zh-TW" altLang="en-US" sz="13800" b="1" cap="none" spc="0" dirty="0">
              <a:ln/>
              <a:solidFill>
                <a:srgbClr val="FF0000"/>
              </a:solidFill>
              <a:effectLst/>
            </a:endParaRPr>
          </a:p>
        </p:txBody>
      </p:sp>
      <p:pic>
        <p:nvPicPr>
          <p:cNvPr id="8" name="Picture 2">
            <a:extLst>
              <a:ext uri="{FF2B5EF4-FFF2-40B4-BE49-F238E27FC236}">
                <a16:creationId xmlns:a16="http://schemas.microsoft.com/office/drawing/2014/main" id="{34D71A77-AEFD-40CD-BE63-6CC77C7C6CA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rot="10800000">
            <a:off x="9624041" y="3429000"/>
            <a:ext cx="1679940" cy="2754000"/>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207873FE-6FC0-41D0-AE5B-35EEF32575A9}"/>
              </a:ext>
            </a:extLst>
          </p:cNvPr>
          <p:cNvSpPr/>
          <p:nvPr/>
        </p:nvSpPr>
        <p:spPr>
          <a:xfrm>
            <a:off x="9436294" y="3915865"/>
            <a:ext cx="2055433" cy="2215991"/>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TW" sz="13800" b="1" cap="none" spc="0" dirty="0">
                <a:ln/>
                <a:solidFill>
                  <a:srgbClr val="FF0000"/>
                </a:solidFill>
                <a:effectLst/>
              </a:rPr>
              <a:t>X</a:t>
            </a:r>
            <a:endParaRPr lang="zh-TW" altLang="en-US" sz="13800" b="1" cap="none" spc="0" dirty="0">
              <a:ln/>
              <a:solidFill>
                <a:srgbClr val="FF0000"/>
              </a:solidFill>
              <a:effectLst/>
            </a:endParaRPr>
          </a:p>
        </p:txBody>
      </p:sp>
    </p:spTree>
    <p:extLst>
      <p:ext uri="{BB962C8B-B14F-4D97-AF65-F5344CB8AC3E}">
        <p14:creationId xmlns:p14="http://schemas.microsoft.com/office/powerpoint/2010/main" val="2974777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97C6F61D-DE97-47A0-874E-5A188ADED8F8}"/>
              </a:ext>
            </a:extLst>
          </p:cNvPr>
          <p:cNvSpPr>
            <a:spLocks noGrp="1"/>
          </p:cNvSpPr>
          <p:nvPr>
            <p:ph type="title"/>
          </p:nvPr>
        </p:nvSpPr>
        <p:spPr>
          <a:xfrm>
            <a:off x="990000" y="395288"/>
            <a:ext cx="4078800" cy="1597753"/>
          </a:xfrm>
        </p:spPr>
        <p:txBody>
          <a:bodyPr wrap="square" anchor="b">
            <a:normAutofit/>
          </a:bodyPr>
          <a:lstStyle/>
          <a:p>
            <a:pPr algn="ctr"/>
            <a:r>
              <a:rPr lang="en-US" altLang="zh-TW" dirty="0"/>
              <a:t>Solution 2 – Dynamic Constraints or Layouts</a:t>
            </a:r>
            <a:endParaRPr lang="zh-TW" altLang="en-US"/>
          </a:p>
        </p:txBody>
      </p:sp>
      <p:sp>
        <p:nvSpPr>
          <p:cNvPr id="3" name="內容版面配置區 2">
            <a:extLst>
              <a:ext uri="{FF2B5EF4-FFF2-40B4-BE49-F238E27FC236}">
                <a16:creationId xmlns:a16="http://schemas.microsoft.com/office/drawing/2014/main" id="{DA1DF23E-B83E-4EBD-B9B5-7FFF196D200B}"/>
              </a:ext>
            </a:extLst>
          </p:cNvPr>
          <p:cNvSpPr>
            <a:spLocks noGrp="1"/>
          </p:cNvSpPr>
          <p:nvPr>
            <p:ph idx="1"/>
          </p:nvPr>
        </p:nvSpPr>
        <p:spPr>
          <a:xfrm>
            <a:off x="990000" y="2361601"/>
            <a:ext cx="4078800" cy="3416900"/>
          </a:xfrm>
        </p:spPr>
        <p:txBody>
          <a:bodyPr>
            <a:normAutofit/>
          </a:bodyPr>
          <a:lstStyle/>
          <a:p>
            <a:pPr algn="just"/>
            <a:r>
              <a:rPr lang="en-US" altLang="zh-TW" dirty="0"/>
              <a:t>Most suitable for every situation but needs lots of programming.</a:t>
            </a:r>
          </a:p>
          <a:p>
            <a:pPr algn="just"/>
            <a:r>
              <a:rPr lang="en-US" altLang="zh-TW" dirty="0"/>
              <a:t>We will discuss this solution in further lesson.</a:t>
            </a:r>
          </a:p>
          <a:p>
            <a:pPr algn="just"/>
            <a:endParaRPr lang="zh-TW" altLang="en-US" dirty="0"/>
          </a:p>
        </p:txBody>
      </p:sp>
      <p:cxnSp>
        <p:nvCxnSpPr>
          <p:cNvPr id="12" name="Straight Connector 11">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5" name="表格 4">
            <a:extLst>
              <a:ext uri="{FF2B5EF4-FFF2-40B4-BE49-F238E27FC236}">
                <a16:creationId xmlns:a16="http://schemas.microsoft.com/office/drawing/2014/main" id="{F1EFD729-36CF-4955-873B-2715083B2ABE}"/>
              </a:ext>
            </a:extLst>
          </p:cNvPr>
          <p:cNvGraphicFramePr>
            <a:graphicFrameLocks noGrp="1"/>
          </p:cNvGraphicFramePr>
          <p:nvPr>
            <p:extLst>
              <p:ext uri="{D42A27DB-BD31-4B8C-83A1-F6EECF244321}">
                <p14:modId xmlns:p14="http://schemas.microsoft.com/office/powerpoint/2010/main" val="1909843205"/>
              </p:ext>
            </p:extLst>
          </p:nvPr>
        </p:nvGraphicFramePr>
        <p:xfrm>
          <a:off x="6750076" y="540033"/>
          <a:ext cx="4801988" cy="5775289"/>
        </p:xfrm>
        <a:graphic>
          <a:graphicData uri="http://schemas.openxmlformats.org/drawingml/2006/table">
            <a:tbl>
              <a:tblPr firstRow="1" bandRow="1"/>
              <a:tblGrid>
                <a:gridCol w="4801988">
                  <a:extLst>
                    <a:ext uri="{9D8B030D-6E8A-4147-A177-3AD203B41FA5}">
                      <a16:colId xmlns:a16="http://schemas.microsoft.com/office/drawing/2014/main" val="3738541437"/>
                    </a:ext>
                  </a:extLst>
                </a:gridCol>
              </a:tblGrid>
              <a:tr h="5251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300">
                          <a:solidFill>
                            <a:srgbClr val="D73A49"/>
                          </a:solidFill>
                          <a:effectLst/>
                          <a:latin typeface="ui-monospace"/>
                        </a:rPr>
                        <a:t>@objc</a:t>
                      </a:r>
                      <a:r>
                        <a:rPr lang="en-US" altLang="zh-TW" sz="1300">
                          <a:effectLst/>
                          <a:latin typeface="ui-monospace"/>
                        </a:rPr>
                        <a:t> </a:t>
                      </a:r>
                      <a:r>
                        <a:rPr lang="en-US" altLang="zh-TW" sz="1300" err="1">
                          <a:solidFill>
                            <a:srgbClr val="D73A49"/>
                          </a:solidFill>
                          <a:effectLst/>
                          <a:latin typeface="ui-monospace"/>
                        </a:rPr>
                        <a:t>func</a:t>
                      </a:r>
                      <a:r>
                        <a:rPr lang="en-US" altLang="zh-TW" sz="1300">
                          <a:effectLst/>
                          <a:latin typeface="ui-monospace"/>
                        </a:rPr>
                        <a:t> </a:t>
                      </a:r>
                      <a:r>
                        <a:rPr lang="en-US" altLang="zh-TW" sz="1300" err="1">
                          <a:solidFill>
                            <a:srgbClr val="6F42C1"/>
                          </a:solidFill>
                          <a:effectLst/>
                          <a:latin typeface="ui-monospace"/>
                        </a:rPr>
                        <a:t>orientationChanged</a:t>
                      </a:r>
                      <a:r>
                        <a:rPr lang="en-US" altLang="zh-TW" sz="1300">
                          <a:effectLst/>
                          <a:latin typeface="ui-monospace"/>
                        </a:rPr>
                        <a:t>(</a:t>
                      </a:r>
                      <a:r>
                        <a:rPr lang="en-US" altLang="zh-TW" sz="1300">
                          <a:solidFill>
                            <a:srgbClr val="6F42C1"/>
                          </a:solidFill>
                          <a:effectLst/>
                          <a:latin typeface="ui-monospace"/>
                        </a:rPr>
                        <a:t>notification</a:t>
                      </a:r>
                      <a:r>
                        <a:rPr lang="en-US" altLang="zh-TW" sz="1300">
                          <a:effectLst/>
                          <a:latin typeface="ui-monospace"/>
                        </a:rPr>
                        <a:t>: </a:t>
                      </a:r>
                      <a:r>
                        <a:rPr lang="en-US" altLang="zh-TW" sz="1300" err="1">
                          <a:effectLst/>
                          <a:latin typeface="ui-monospace"/>
                        </a:rPr>
                        <a:t>NSNotification</a:t>
                      </a:r>
                      <a:r>
                        <a:rPr lang="en-US" altLang="zh-TW" sz="1300">
                          <a:effectLst/>
                          <a:latin typeface="ui-monospace"/>
                        </a:rPr>
                        <a:t>) {</a:t>
                      </a:r>
                    </a:p>
                    <a:p>
                      <a:endParaRPr lang="zh-TW" altLang="en-US" sz="1300"/>
                    </a:p>
                  </a:txBody>
                  <a:tcPr marL="68929" marR="68929" marT="34464" marB="34464">
                    <a:lnL>
                      <a:noFill/>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477537352"/>
                  </a:ext>
                </a:extLst>
              </a:tr>
              <a:tr h="260137">
                <a:tc>
                  <a:txBody>
                    <a:bodyPr/>
                    <a:lstStyle/>
                    <a:p>
                      <a:pPr algn="l" fontAlgn="t"/>
                      <a:r>
                        <a:rPr lang="en-US" sz="1300" dirty="0">
                          <a:solidFill>
                            <a:srgbClr val="D73A49"/>
                          </a:solidFill>
                          <a:effectLst/>
                          <a:latin typeface="ui-monospace"/>
                        </a:rPr>
                        <a:t>let</a:t>
                      </a:r>
                      <a:r>
                        <a:rPr lang="en-US" sz="1300" dirty="0">
                          <a:effectLst/>
                          <a:latin typeface="ui-monospace"/>
                        </a:rPr>
                        <a:t> </a:t>
                      </a:r>
                      <a:r>
                        <a:rPr lang="en-US" sz="1300" dirty="0" err="1">
                          <a:effectLst/>
                          <a:latin typeface="ui-monospace"/>
                        </a:rPr>
                        <a:t>deviceOrientation</a:t>
                      </a:r>
                      <a:r>
                        <a:rPr lang="en-US" sz="1300" dirty="0">
                          <a:effectLst/>
                          <a:latin typeface="ui-monospace"/>
                        </a:rPr>
                        <a:t> </a:t>
                      </a:r>
                      <a:r>
                        <a:rPr lang="en-US" sz="1300" dirty="0">
                          <a:solidFill>
                            <a:srgbClr val="D73A49"/>
                          </a:solidFill>
                          <a:effectLst/>
                          <a:latin typeface="ui-monospace"/>
                        </a:rPr>
                        <a:t>=</a:t>
                      </a:r>
                      <a:r>
                        <a:rPr lang="en-US" sz="1300" dirty="0">
                          <a:effectLst/>
                          <a:latin typeface="ui-monospace"/>
                        </a:rPr>
                        <a:t> </a:t>
                      </a:r>
                      <a:r>
                        <a:rPr lang="en-US" sz="1300" dirty="0" err="1">
                          <a:effectLst/>
                          <a:latin typeface="ui-monospace"/>
                        </a:rPr>
                        <a:t>UIApplication.</a:t>
                      </a:r>
                      <a:r>
                        <a:rPr lang="en-US" sz="1300" dirty="0" err="1">
                          <a:solidFill>
                            <a:srgbClr val="24292E"/>
                          </a:solidFill>
                          <a:effectLst/>
                          <a:latin typeface="ui-monospace"/>
                        </a:rPr>
                        <a:t>shared</a:t>
                      </a:r>
                      <a:r>
                        <a:rPr lang="en-US" sz="1300" dirty="0" err="1">
                          <a:effectLst/>
                          <a:latin typeface="ui-monospace"/>
                        </a:rPr>
                        <a:t>.</a:t>
                      </a:r>
                      <a:r>
                        <a:rPr lang="en-US" sz="1300" dirty="0" err="1">
                          <a:solidFill>
                            <a:srgbClr val="24292E"/>
                          </a:solidFill>
                          <a:effectLst/>
                          <a:latin typeface="ui-monospace"/>
                        </a:rPr>
                        <a:t>statusBarOrientation</a:t>
                      </a:r>
                      <a:endParaRPr lang="en-US" sz="1300" dirty="0">
                        <a:effectLst/>
                        <a:latin typeface="ui-monospace"/>
                      </a:endParaRPr>
                    </a:p>
                  </a:txBody>
                  <a:tcPr marL="47867" marR="47867" marT="4786" marB="4786">
                    <a:lnL>
                      <a:noFill/>
                    </a:lnL>
                    <a:lnR>
                      <a:noFill/>
                    </a:lnR>
                    <a:lnT w="12700" cmpd="sng">
                      <a:noFill/>
                      <a:prstDash val="solid"/>
                    </a:lnT>
                    <a:lnB>
                      <a:noFill/>
                    </a:lnB>
                  </a:tcPr>
                </a:tc>
                <a:extLst>
                  <a:ext uri="{0D108BD9-81ED-4DB2-BD59-A6C34878D82A}">
                    <a16:rowId xmlns:a16="http://schemas.microsoft.com/office/drawing/2014/main" val="220589184"/>
                  </a:ext>
                </a:extLst>
              </a:tr>
              <a:tr h="283822">
                <a:tc>
                  <a:txBody>
                    <a:bodyPr/>
                    <a:lstStyle/>
                    <a:p>
                      <a:pPr algn="l" fontAlgn="t"/>
                      <a:endParaRPr lang="zh-TW" alt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368474717"/>
                  </a:ext>
                </a:extLst>
              </a:tr>
              <a:tr h="260137">
                <a:tc>
                  <a:txBody>
                    <a:bodyPr/>
                    <a:lstStyle/>
                    <a:p>
                      <a:pPr algn="l" fontAlgn="t"/>
                      <a:r>
                        <a:rPr lang="en-US" sz="1300" dirty="0">
                          <a:solidFill>
                            <a:srgbClr val="D73A49"/>
                          </a:solidFill>
                          <a:effectLst/>
                          <a:latin typeface="ui-monospace"/>
                        </a:rPr>
                        <a:t>switch</a:t>
                      </a:r>
                      <a:r>
                        <a:rPr lang="en-US" sz="1300" dirty="0">
                          <a:effectLst/>
                          <a:latin typeface="ui-monospace"/>
                        </a:rPr>
                        <a:t> </a:t>
                      </a:r>
                      <a:r>
                        <a:rPr lang="en-US" sz="1300" dirty="0" err="1">
                          <a:effectLst/>
                          <a:latin typeface="ui-monospace"/>
                        </a:rPr>
                        <a:t>deviceOrientation</a:t>
                      </a:r>
                      <a:r>
                        <a:rPr lang="en-US" sz="1300" dirty="0">
                          <a:effectLst/>
                          <a:latin typeface="ui-monospace"/>
                        </a:rPr>
                        <a:t> {</a:t>
                      </a:r>
                    </a:p>
                  </a:txBody>
                  <a:tcPr marL="47867" marR="47867" marT="4786" marB="4786">
                    <a:lnL>
                      <a:noFill/>
                    </a:lnL>
                    <a:lnR>
                      <a:noFill/>
                    </a:lnR>
                    <a:lnT>
                      <a:noFill/>
                    </a:lnT>
                    <a:lnB>
                      <a:noFill/>
                    </a:lnB>
                  </a:tcPr>
                </a:tc>
                <a:extLst>
                  <a:ext uri="{0D108BD9-81ED-4DB2-BD59-A6C34878D82A}">
                    <a16:rowId xmlns:a16="http://schemas.microsoft.com/office/drawing/2014/main" val="4059080341"/>
                  </a:ext>
                </a:extLst>
              </a:tr>
              <a:tr h="260137">
                <a:tc>
                  <a:txBody>
                    <a:bodyPr/>
                    <a:lstStyle/>
                    <a:p>
                      <a:pPr algn="l" fontAlgn="t"/>
                      <a:r>
                        <a:rPr lang="en-US" sz="1300">
                          <a:solidFill>
                            <a:srgbClr val="D73A49"/>
                          </a:solidFill>
                          <a:effectLst/>
                          <a:latin typeface="ui-monospace"/>
                        </a:rPr>
                        <a:t>case</a:t>
                      </a:r>
                      <a:r>
                        <a:rPr lang="en-US" sz="1300">
                          <a:effectLst/>
                          <a:latin typeface="ui-monospace"/>
                        </a:rPr>
                        <a:t> .</a:t>
                      </a:r>
                      <a:r>
                        <a:rPr lang="en-US" sz="1300">
                          <a:solidFill>
                            <a:srgbClr val="24292E"/>
                          </a:solidFill>
                          <a:effectLst/>
                          <a:latin typeface="ui-monospace"/>
                        </a:rPr>
                        <a:t>portrait</a:t>
                      </a:r>
                      <a:r>
                        <a:rPr lang="en-US" sz="1300">
                          <a:solidFill>
                            <a:srgbClr val="D73A49"/>
                          </a:solidFill>
                          <a:effectLst/>
                          <a:latin typeface="ui-monospace"/>
                        </a:rPr>
                        <a:t>:</a:t>
                      </a:r>
                      <a:endParaRPr 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3386673374"/>
                  </a:ext>
                </a:extLst>
              </a:tr>
              <a:tr h="260137">
                <a:tc>
                  <a:txBody>
                    <a:bodyPr/>
                    <a:lstStyle/>
                    <a:p>
                      <a:pPr algn="l" fontAlgn="t"/>
                      <a:r>
                        <a:rPr lang="en-US" sz="1300">
                          <a:solidFill>
                            <a:srgbClr val="D73A49"/>
                          </a:solidFill>
                          <a:effectLst/>
                          <a:latin typeface="ui-monospace"/>
                        </a:rPr>
                        <a:t>fallthrough</a:t>
                      </a:r>
                      <a:endParaRPr 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4204606193"/>
                  </a:ext>
                </a:extLst>
              </a:tr>
              <a:tr h="260137">
                <a:tc>
                  <a:txBody>
                    <a:bodyPr/>
                    <a:lstStyle/>
                    <a:p>
                      <a:pPr algn="l" fontAlgn="t"/>
                      <a:r>
                        <a:rPr lang="en-US" sz="1300">
                          <a:solidFill>
                            <a:srgbClr val="D73A49"/>
                          </a:solidFill>
                          <a:effectLst/>
                          <a:latin typeface="ui-monospace"/>
                        </a:rPr>
                        <a:t>case</a:t>
                      </a:r>
                      <a:r>
                        <a:rPr lang="en-US" sz="1300">
                          <a:effectLst/>
                          <a:latin typeface="ui-monospace"/>
                        </a:rPr>
                        <a:t> .</a:t>
                      </a:r>
                      <a:r>
                        <a:rPr lang="en-US" sz="1300" err="1">
                          <a:solidFill>
                            <a:srgbClr val="24292E"/>
                          </a:solidFill>
                          <a:effectLst/>
                          <a:latin typeface="ui-monospace"/>
                        </a:rPr>
                        <a:t>portraitUpsideDown</a:t>
                      </a:r>
                      <a:r>
                        <a:rPr lang="en-US" sz="1300">
                          <a:solidFill>
                            <a:srgbClr val="D73A49"/>
                          </a:solidFill>
                          <a:effectLst/>
                          <a:latin typeface="ui-monospace"/>
                        </a:rPr>
                        <a:t>:</a:t>
                      </a:r>
                      <a:endParaRPr 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1944118455"/>
                  </a:ext>
                </a:extLst>
              </a:tr>
              <a:tr h="260137">
                <a:tc>
                  <a:txBody>
                    <a:bodyPr/>
                    <a:lstStyle/>
                    <a:p>
                      <a:pPr algn="l" fontAlgn="t"/>
                      <a:r>
                        <a:rPr lang="en-US" sz="1300">
                          <a:solidFill>
                            <a:srgbClr val="005CC5"/>
                          </a:solidFill>
                          <a:effectLst/>
                          <a:latin typeface="ui-monospace"/>
                        </a:rPr>
                        <a:t>print</a:t>
                      </a:r>
                      <a:r>
                        <a:rPr lang="en-US" sz="1300">
                          <a:effectLst/>
                          <a:latin typeface="ui-monospace"/>
                        </a:rPr>
                        <a:t>(</a:t>
                      </a:r>
                      <a:r>
                        <a:rPr lang="en-US" sz="1300">
                          <a:solidFill>
                            <a:srgbClr val="032F62"/>
                          </a:solidFill>
                          <a:effectLst/>
                          <a:latin typeface="ui-monospace"/>
                        </a:rPr>
                        <a:t>"Portrait"</a:t>
                      </a:r>
                      <a:r>
                        <a:rPr lang="en-US" sz="1300">
                          <a:effectLst/>
                          <a:latin typeface="ui-monospace"/>
                        </a:rPr>
                        <a:t>)</a:t>
                      </a:r>
                    </a:p>
                  </a:txBody>
                  <a:tcPr marL="47867" marR="47867" marT="4786" marB="4786">
                    <a:lnL>
                      <a:noFill/>
                    </a:lnL>
                    <a:lnR>
                      <a:noFill/>
                    </a:lnR>
                    <a:lnT>
                      <a:noFill/>
                    </a:lnT>
                    <a:lnB>
                      <a:noFill/>
                    </a:lnB>
                  </a:tcPr>
                </a:tc>
                <a:extLst>
                  <a:ext uri="{0D108BD9-81ED-4DB2-BD59-A6C34878D82A}">
                    <a16:rowId xmlns:a16="http://schemas.microsoft.com/office/drawing/2014/main" val="678813973"/>
                  </a:ext>
                </a:extLst>
              </a:tr>
              <a:tr h="260137">
                <a:tc>
                  <a:txBody>
                    <a:bodyPr/>
                    <a:lstStyle/>
                    <a:p>
                      <a:pPr algn="l" fontAlgn="t"/>
                      <a:r>
                        <a:rPr lang="en-US" sz="1300">
                          <a:solidFill>
                            <a:srgbClr val="005CC5"/>
                          </a:solidFill>
                          <a:effectLst/>
                          <a:latin typeface="ui-monospace"/>
                        </a:rPr>
                        <a:t>self</a:t>
                      </a:r>
                      <a:r>
                        <a:rPr lang="en-US" sz="1300">
                          <a:effectLst/>
                          <a:latin typeface="ui-monospace"/>
                        </a:rPr>
                        <a:t>.</a:t>
                      </a:r>
                      <a:r>
                        <a:rPr lang="en-US" sz="1300">
                          <a:solidFill>
                            <a:srgbClr val="005CC5"/>
                          </a:solidFill>
                          <a:effectLst/>
                          <a:latin typeface="ui-monospace"/>
                        </a:rPr>
                        <a:t>applyPortraitConstraints</a:t>
                      </a:r>
                      <a:r>
                        <a:rPr lang="en-US" sz="1300">
                          <a:effectLst/>
                          <a:latin typeface="ui-monospace"/>
                        </a:rPr>
                        <a:t>()</a:t>
                      </a:r>
                    </a:p>
                  </a:txBody>
                  <a:tcPr marL="47867" marR="47867" marT="4786" marB="4786">
                    <a:lnL>
                      <a:noFill/>
                    </a:lnL>
                    <a:lnR>
                      <a:noFill/>
                    </a:lnR>
                    <a:lnT>
                      <a:noFill/>
                    </a:lnT>
                    <a:lnB>
                      <a:noFill/>
                    </a:lnB>
                  </a:tcPr>
                </a:tc>
                <a:extLst>
                  <a:ext uri="{0D108BD9-81ED-4DB2-BD59-A6C34878D82A}">
                    <a16:rowId xmlns:a16="http://schemas.microsoft.com/office/drawing/2014/main" val="1934600108"/>
                  </a:ext>
                </a:extLst>
              </a:tr>
              <a:tr h="283822">
                <a:tc>
                  <a:txBody>
                    <a:bodyPr/>
                    <a:lstStyle/>
                    <a:p>
                      <a:pPr algn="l" fontAlgn="t"/>
                      <a:endParaRPr lang="zh-TW" alt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1321048404"/>
                  </a:ext>
                </a:extLst>
              </a:tr>
              <a:tr h="260137">
                <a:tc>
                  <a:txBody>
                    <a:bodyPr/>
                    <a:lstStyle/>
                    <a:p>
                      <a:pPr algn="l" fontAlgn="t"/>
                      <a:r>
                        <a:rPr lang="en-US" sz="1300">
                          <a:solidFill>
                            <a:srgbClr val="D73A49"/>
                          </a:solidFill>
                          <a:effectLst/>
                          <a:latin typeface="ui-monospace"/>
                        </a:rPr>
                        <a:t>case</a:t>
                      </a:r>
                      <a:r>
                        <a:rPr lang="en-US" sz="1300">
                          <a:effectLst/>
                          <a:latin typeface="ui-monospace"/>
                        </a:rPr>
                        <a:t> .</a:t>
                      </a:r>
                      <a:r>
                        <a:rPr lang="en-US" sz="1300">
                          <a:solidFill>
                            <a:srgbClr val="24292E"/>
                          </a:solidFill>
                          <a:effectLst/>
                          <a:latin typeface="ui-monospace"/>
                        </a:rPr>
                        <a:t>landscapeLeft</a:t>
                      </a:r>
                      <a:r>
                        <a:rPr lang="en-US" sz="1300">
                          <a:solidFill>
                            <a:srgbClr val="D73A49"/>
                          </a:solidFill>
                          <a:effectLst/>
                          <a:latin typeface="ui-monospace"/>
                        </a:rPr>
                        <a:t>:</a:t>
                      </a:r>
                      <a:endParaRPr 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2994921215"/>
                  </a:ext>
                </a:extLst>
              </a:tr>
              <a:tr h="260137">
                <a:tc>
                  <a:txBody>
                    <a:bodyPr/>
                    <a:lstStyle/>
                    <a:p>
                      <a:pPr algn="l" fontAlgn="t"/>
                      <a:r>
                        <a:rPr lang="en-US" sz="1300">
                          <a:solidFill>
                            <a:srgbClr val="D73A49"/>
                          </a:solidFill>
                          <a:effectLst/>
                          <a:latin typeface="ui-monospace"/>
                        </a:rPr>
                        <a:t>fallthrough</a:t>
                      </a:r>
                      <a:endParaRPr 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3231486741"/>
                  </a:ext>
                </a:extLst>
              </a:tr>
              <a:tr h="260137">
                <a:tc>
                  <a:txBody>
                    <a:bodyPr/>
                    <a:lstStyle/>
                    <a:p>
                      <a:pPr algn="l" fontAlgn="t"/>
                      <a:r>
                        <a:rPr lang="en-US" sz="1300">
                          <a:solidFill>
                            <a:srgbClr val="D73A49"/>
                          </a:solidFill>
                          <a:effectLst/>
                          <a:latin typeface="ui-monospace"/>
                        </a:rPr>
                        <a:t>case</a:t>
                      </a:r>
                      <a:r>
                        <a:rPr lang="en-US" sz="1300">
                          <a:effectLst/>
                          <a:latin typeface="ui-monospace"/>
                        </a:rPr>
                        <a:t> .</a:t>
                      </a:r>
                      <a:r>
                        <a:rPr lang="en-US" sz="1300">
                          <a:solidFill>
                            <a:srgbClr val="24292E"/>
                          </a:solidFill>
                          <a:effectLst/>
                          <a:latin typeface="ui-monospace"/>
                        </a:rPr>
                        <a:t>landscapeRight</a:t>
                      </a:r>
                      <a:r>
                        <a:rPr lang="en-US" sz="1300">
                          <a:solidFill>
                            <a:srgbClr val="D73A49"/>
                          </a:solidFill>
                          <a:effectLst/>
                          <a:latin typeface="ui-monospace"/>
                        </a:rPr>
                        <a:t>:</a:t>
                      </a:r>
                      <a:endParaRPr 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1672111826"/>
                  </a:ext>
                </a:extLst>
              </a:tr>
              <a:tr h="260137">
                <a:tc>
                  <a:txBody>
                    <a:bodyPr/>
                    <a:lstStyle/>
                    <a:p>
                      <a:pPr algn="l" fontAlgn="t"/>
                      <a:r>
                        <a:rPr lang="en-US" sz="1300" dirty="0">
                          <a:solidFill>
                            <a:srgbClr val="005CC5"/>
                          </a:solidFill>
                          <a:effectLst/>
                          <a:latin typeface="ui-monospace"/>
                        </a:rPr>
                        <a:t>print</a:t>
                      </a:r>
                      <a:r>
                        <a:rPr lang="en-US" sz="1300" dirty="0">
                          <a:effectLst/>
                          <a:latin typeface="ui-monospace"/>
                        </a:rPr>
                        <a:t>(</a:t>
                      </a:r>
                      <a:r>
                        <a:rPr lang="en-US" sz="1300" dirty="0">
                          <a:solidFill>
                            <a:srgbClr val="032F62"/>
                          </a:solidFill>
                          <a:effectLst/>
                          <a:latin typeface="ui-monospace"/>
                        </a:rPr>
                        <a:t>"landscape"</a:t>
                      </a:r>
                      <a:r>
                        <a:rPr lang="en-US" sz="1300" dirty="0">
                          <a:effectLst/>
                          <a:latin typeface="ui-monospace"/>
                        </a:rPr>
                        <a:t>)</a:t>
                      </a:r>
                    </a:p>
                  </a:txBody>
                  <a:tcPr marL="47867" marR="47867" marT="4786" marB="4786">
                    <a:lnL>
                      <a:noFill/>
                    </a:lnL>
                    <a:lnR>
                      <a:noFill/>
                    </a:lnR>
                    <a:lnT>
                      <a:noFill/>
                    </a:lnT>
                    <a:lnB>
                      <a:noFill/>
                    </a:lnB>
                  </a:tcPr>
                </a:tc>
                <a:extLst>
                  <a:ext uri="{0D108BD9-81ED-4DB2-BD59-A6C34878D82A}">
                    <a16:rowId xmlns:a16="http://schemas.microsoft.com/office/drawing/2014/main" val="852236400"/>
                  </a:ext>
                </a:extLst>
              </a:tr>
              <a:tr h="260137">
                <a:tc>
                  <a:txBody>
                    <a:bodyPr/>
                    <a:lstStyle/>
                    <a:p>
                      <a:pPr algn="l" fontAlgn="t"/>
                      <a:r>
                        <a:rPr lang="en-US" sz="1300">
                          <a:solidFill>
                            <a:srgbClr val="005CC5"/>
                          </a:solidFill>
                          <a:effectLst/>
                          <a:latin typeface="ui-monospace"/>
                        </a:rPr>
                        <a:t>self</a:t>
                      </a:r>
                      <a:r>
                        <a:rPr lang="en-US" sz="1300">
                          <a:effectLst/>
                          <a:latin typeface="ui-monospace"/>
                        </a:rPr>
                        <a:t>.</a:t>
                      </a:r>
                      <a:r>
                        <a:rPr lang="en-US" sz="1300">
                          <a:solidFill>
                            <a:srgbClr val="005CC5"/>
                          </a:solidFill>
                          <a:effectLst/>
                          <a:latin typeface="ui-monospace"/>
                        </a:rPr>
                        <a:t>applyLandscapeConstraints</a:t>
                      </a:r>
                      <a:r>
                        <a:rPr lang="en-US" sz="1300">
                          <a:effectLst/>
                          <a:latin typeface="ui-monospace"/>
                        </a:rPr>
                        <a:t>()</a:t>
                      </a:r>
                    </a:p>
                  </a:txBody>
                  <a:tcPr marL="47867" marR="47867" marT="4786" marB="4786">
                    <a:lnL>
                      <a:noFill/>
                    </a:lnL>
                    <a:lnR>
                      <a:noFill/>
                    </a:lnR>
                    <a:lnT>
                      <a:noFill/>
                    </a:lnT>
                    <a:lnB>
                      <a:noFill/>
                    </a:lnB>
                  </a:tcPr>
                </a:tc>
                <a:extLst>
                  <a:ext uri="{0D108BD9-81ED-4DB2-BD59-A6C34878D82A}">
                    <a16:rowId xmlns:a16="http://schemas.microsoft.com/office/drawing/2014/main" val="2041204937"/>
                  </a:ext>
                </a:extLst>
              </a:tr>
              <a:tr h="260137">
                <a:tc>
                  <a:txBody>
                    <a:bodyPr/>
                    <a:lstStyle/>
                    <a:p>
                      <a:pPr algn="l" fontAlgn="t"/>
                      <a:r>
                        <a:rPr lang="en-US" sz="1300">
                          <a:solidFill>
                            <a:srgbClr val="D73A49"/>
                          </a:solidFill>
                          <a:effectLst/>
                          <a:latin typeface="ui-monospace"/>
                        </a:rPr>
                        <a:t>case</a:t>
                      </a:r>
                      <a:r>
                        <a:rPr lang="en-US" sz="1300">
                          <a:effectLst/>
                          <a:latin typeface="ui-monospace"/>
                        </a:rPr>
                        <a:t> .</a:t>
                      </a:r>
                      <a:r>
                        <a:rPr lang="en-US" sz="1300">
                          <a:solidFill>
                            <a:srgbClr val="24292E"/>
                          </a:solidFill>
                          <a:effectLst/>
                          <a:latin typeface="ui-monospace"/>
                        </a:rPr>
                        <a:t>unknown</a:t>
                      </a:r>
                      <a:r>
                        <a:rPr lang="en-US" sz="1300">
                          <a:solidFill>
                            <a:srgbClr val="D73A49"/>
                          </a:solidFill>
                          <a:effectLst/>
                          <a:latin typeface="ui-monospace"/>
                        </a:rPr>
                        <a:t>:</a:t>
                      </a:r>
                      <a:endParaRPr 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571689116"/>
                  </a:ext>
                </a:extLst>
              </a:tr>
              <a:tr h="260137">
                <a:tc>
                  <a:txBody>
                    <a:bodyPr/>
                    <a:lstStyle/>
                    <a:p>
                      <a:pPr algn="l" fontAlgn="t"/>
                      <a:r>
                        <a:rPr lang="en-US" sz="1300">
                          <a:solidFill>
                            <a:srgbClr val="005CC5"/>
                          </a:solidFill>
                          <a:effectLst/>
                          <a:latin typeface="ui-monospace"/>
                        </a:rPr>
                        <a:t>print</a:t>
                      </a:r>
                      <a:r>
                        <a:rPr lang="en-US" sz="1300">
                          <a:effectLst/>
                          <a:latin typeface="ui-monospace"/>
                        </a:rPr>
                        <a:t>(</a:t>
                      </a:r>
                      <a:r>
                        <a:rPr lang="en-US" sz="1300">
                          <a:solidFill>
                            <a:srgbClr val="032F62"/>
                          </a:solidFill>
                          <a:effectLst/>
                          <a:latin typeface="ui-monospace"/>
                        </a:rPr>
                        <a:t>"unknown orientation"</a:t>
                      </a:r>
                      <a:r>
                        <a:rPr lang="en-US" sz="1300">
                          <a:effectLst/>
                          <a:latin typeface="ui-monospace"/>
                        </a:rPr>
                        <a:t>)</a:t>
                      </a:r>
                    </a:p>
                  </a:txBody>
                  <a:tcPr marL="47867" marR="47867" marT="4786" marB="4786">
                    <a:lnL>
                      <a:noFill/>
                    </a:lnL>
                    <a:lnR>
                      <a:noFill/>
                    </a:lnR>
                    <a:lnT>
                      <a:noFill/>
                    </a:lnT>
                    <a:lnB>
                      <a:noFill/>
                    </a:lnB>
                  </a:tcPr>
                </a:tc>
                <a:extLst>
                  <a:ext uri="{0D108BD9-81ED-4DB2-BD59-A6C34878D82A}">
                    <a16:rowId xmlns:a16="http://schemas.microsoft.com/office/drawing/2014/main" val="544432560"/>
                  </a:ext>
                </a:extLst>
              </a:tr>
              <a:tr h="260137">
                <a:tc>
                  <a:txBody>
                    <a:bodyPr/>
                    <a:lstStyle/>
                    <a:p>
                      <a:pPr algn="l" fontAlgn="t"/>
                      <a:r>
                        <a:rPr lang="en-US" sz="1300">
                          <a:solidFill>
                            <a:srgbClr val="D73A49"/>
                          </a:solidFill>
                          <a:effectLst/>
                          <a:latin typeface="ui-monospace"/>
                        </a:rPr>
                        <a:t>@unknown</a:t>
                      </a:r>
                      <a:r>
                        <a:rPr lang="en-US" sz="1300">
                          <a:effectLst/>
                          <a:latin typeface="ui-monospace"/>
                        </a:rPr>
                        <a:t> </a:t>
                      </a:r>
                      <a:r>
                        <a:rPr lang="en-US" sz="1300">
                          <a:solidFill>
                            <a:srgbClr val="D73A49"/>
                          </a:solidFill>
                          <a:effectLst/>
                          <a:latin typeface="ui-monospace"/>
                        </a:rPr>
                        <a:t>default:</a:t>
                      </a:r>
                      <a:endParaRPr lang="en-US" sz="1300">
                        <a:effectLst/>
                        <a:latin typeface="ui-monospace"/>
                      </a:endParaRPr>
                    </a:p>
                  </a:txBody>
                  <a:tcPr marL="47867" marR="47867" marT="4786" marB="4786">
                    <a:lnL>
                      <a:noFill/>
                    </a:lnL>
                    <a:lnR>
                      <a:noFill/>
                    </a:lnR>
                    <a:lnT>
                      <a:noFill/>
                    </a:lnT>
                    <a:lnB>
                      <a:noFill/>
                    </a:lnB>
                  </a:tcPr>
                </a:tc>
                <a:extLst>
                  <a:ext uri="{0D108BD9-81ED-4DB2-BD59-A6C34878D82A}">
                    <a16:rowId xmlns:a16="http://schemas.microsoft.com/office/drawing/2014/main" val="699248189"/>
                  </a:ext>
                </a:extLst>
              </a:tr>
              <a:tr h="260137">
                <a:tc>
                  <a:txBody>
                    <a:bodyPr/>
                    <a:lstStyle/>
                    <a:p>
                      <a:pPr algn="l" fontAlgn="t"/>
                      <a:r>
                        <a:rPr lang="en-US" sz="1300">
                          <a:solidFill>
                            <a:srgbClr val="005CC5"/>
                          </a:solidFill>
                          <a:effectLst/>
                          <a:latin typeface="ui-monospace"/>
                        </a:rPr>
                        <a:t>print</a:t>
                      </a:r>
                      <a:r>
                        <a:rPr lang="en-US" sz="1300">
                          <a:effectLst/>
                          <a:latin typeface="ui-monospace"/>
                        </a:rPr>
                        <a:t>(</a:t>
                      </a:r>
                      <a:r>
                        <a:rPr lang="en-US" sz="1300">
                          <a:solidFill>
                            <a:srgbClr val="032F62"/>
                          </a:solidFill>
                          <a:effectLst/>
                          <a:latin typeface="ui-monospace"/>
                        </a:rPr>
                        <a:t>"unknown case in orientation change"</a:t>
                      </a:r>
                      <a:r>
                        <a:rPr lang="en-US" sz="1300">
                          <a:effectLst/>
                          <a:latin typeface="ui-monospace"/>
                        </a:rPr>
                        <a:t>)</a:t>
                      </a:r>
                    </a:p>
                  </a:txBody>
                  <a:tcPr marL="47867" marR="47867" marT="4786" marB="4786">
                    <a:lnL>
                      <a:noFill/>
                    </a:lnL>
                    <a:lnR>
                      <a:noFill/>
                    </a:lnR>
                    <a:lnT>
                      <a:noFill/>
                    </a:lnT>
                    <a:lnB>
                      <a:noFill/>
                    </a:lnB>
                  </a:tcPr>
                </a:tc>
                <a:extLst>
                  <a:ext uri="{0D108BD9-81ED-4DB2-BD59-A6C34878D82A}">
                    <a16:rowId xmlns:a16="http://schemas.microsoft.com/office/drawing/2014/main" val="223192981"/>
                  </a:ext>
                </a:extLst>
              </a:tr>
              <a:tr h="260137">
                <a:tc>
                  <a:txBody>
                    <a:bodyPr/>
                    <a:lstStyle/>
                    <a:p>
                      <a:pPr algn="l" fontAlgn="t"/>
                      <a:r>
                        <a:rPr lang="en-US" altLang="zh-TW" sz="1300">
                          <a:effectLst/>
                          <a:latin typeface="ui-monospace"/>
                        </a:rPr>
                        <a:t>}</a:t>
                      </a:r>
                    </a:p>
                  </a:txBody>
                  <a:tcPr marL="47867" marR="47867" marT="4786" marB="4786">
                    <a:lnL>
                      <a:noFill/>
                    </a:lnL>
                    <a:lnR>
                      <a:noFill/>
                    </a:lnR>
                    <a:lnT>
                      <a:noFill/>
                    </a:lnT>
                    <a:lnB>
                      <a:noFill/>
                    </a:lnB>
                  </a:tcPr>
                </a:tc>
                <a:extLst>
                  <a:ext uri="{0D108BD9-81ED-4DB2-BD59-A6C34878D82A}">
                    <a16:rowId xmlns:a16="http://schemas.microsoft.com/office/drawing/2014/main" val="703120985"/>
                  </a:ext>
                </a:extLst>
              </a:tr>
              <a:tr h="260137">
                <a:tc>
                  <a:txBody>
                    <a:bodyPr/>
                    <a:lstStyle/>
                    <a:p>
                      <a:pPr algn="l" fontAlgn="t"/>
                      <a:r>
                        <a:rPr lang="en-US" altLang="zh-TW" sz="1300" dirty="0">
                          <a:effectLst/>
                          <a:latin typeface="ui-monospace"/>
                        </a:rPr>
                        <a:t>}</a:t>
                      </a:r>
                    </a:p>
                  </a:txBody>
                  <a:tcPr marL="47867" marR="47867" marT="4786" marB="4786">
                    <a:lnL>
                      <a:noFill/>
                    </a:lnL>
                    <a:lnR>
                      <a:noFill/>
                    </a:lnR>
                    <a:lnT>
                      <a:noFill/>
                    </a:lnT>
                    <a:lnB>
                      <a:noFill/>
                    </a:lnB>
                  </a:tcPr>
                </a:tc>
                <a:extLst>
                  <a:ext uri="{0D108BD9-81ED-4DB2-BD59-A6C34878D82A}">
                    <a16:rowId xmlns:a16="http://schemas.microsoft.com/office/drawing/2014/main" val="3268183154"/>
                  </a:ext>
                </a:extLst>
              </a:tr>
            </a:tbl>
          </a:graphicData>
        </a:graphic>
      </p:graphicFrame>
    </p:spTree>
    <p:extLst>
      <p:ext uri="{BB962C8B-B14F-4D97-AF65-F5344CB8AC3E}">
        <p14:creationId xmlns:p14="http://schemas.microsoft.com/office/powerpoint/2010/main" val="1071784058"/>
      </p:ext>
    </p:extLst>
  </p:cSld>
  <p:clrMapOvr>
    <a:masterClrMapping/>
  </p:clrMapOvr>
</p:sld>
</file>

<file path=ppt/theme/theme1.xml><?xml version="1.0" encoding="utf-8"?>
<a:theme xmlns:a="http://schemas.openxmlformats.org/drawingml/2006/main" name="FrostyVTI">
  <a:themeElements>
    <a:clrScheme name="AnalogousFromLightSeedLeftStep">
      <a:dk1>
        <a:srgbClr val="000000"/>
      </a:dk1>
      <a:lt1>
        <a:srgbClr val="FFFFFF"/>
      </a:lt1>
      <a:dk2>
        <a:srgbClr val="412624"/>
      </a:dk2>
      <a:lt2>
        <a:srgbClr val="E8E6E2"/>
      </a:lt2>
      <a:accent1>
        <a:srgbClr val="94A4C5"/>
      </a:accent1>
      <a:accent2>
        <a:srgbClr val="7CA9B8"/>
      </a:accent2>
      <a:accent3>
        <a:srgbClr val="82ACA5"/>
      </a:accent3>
      <a:accent4>
        <a:srgbClr val="77AE8E"/>
      </a:accent4>
      <a:accent5>
        <a:srgbClr val="81AD81"/>
      </a:accent5>
      <a:accent6>
        <a:srgbClr val="8BAB75"/>
      </a:accent6>
      <a:hlink>
        <a:srgbClr val="938059"/>
      </a:hlink>
      <a:folHlink>
        <a:srgbClr val="7F7F7F"/>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文件" ma:contentTypeID="0x010100AD960E763FD4E74C8A15079204CA256C" ma:contentTypeVersion="14" ma:contentTypeDescription="建立新的文件。" ma:contentTypeScope="" ma:versionID="958388d190cf7d4e896966cdf83df8c3">
  <xsd:schema xmlns:xsd="http://www.w3.org/2001/XMLSchema" xmlns:xs="http://www.w3.org/2001/XMLSchema" xmlns:p="http://schemas.microsoft.com/office/2006/metadata/properties" xmlns:ns3="939708fb-eb54-4d0f-aca4-1c1138a40526" xmlns:ns4="30259343-ec78-43fb-85fc-302493c4aa23" targetNamespace="http://schemas.microsoft.com/office/2006/metadata/properties" ma:root="true" ma:fieldsID="989e24da1459673f3dd63034457dc21a" ns3:_="" ns4:_="">
    <xsd:import namespace="939708fb-eb54-4d0f-aca4-1c1138a40526"/>
    <xsd:import namespace="30259343-ec78-43fb-85fc-302493c4aa23"/>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ServiceLocation" minOccurs="0"/>
                <xsd:element ref="ns3:MediaServiceAutoKeyPoints" minOccurs="0"/>
                <xsd:element ref="ns3:MediaServiceKeyPoints" minOccurs="0"/>
                <xsd:element ref="ns3:MediaLengthInSecond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9708fb-eb54-4d0f-aca4-1c1138a4052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18"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0259343-ec78-43fb-85fc-302493c4aa23" elementFormDefault="qualified">
    <xsd:import namespace="http://schemas.microsoft.com/office/2006/documentManagement/types"/>
    <xsd:import namespace="http://schemas.microsoft.com/office/infopath/2007/PartnerControls"/>
    <xsd:element name="SharedWithUsers" ma:index="19" nillable="true" ma:displayName="共用對象:"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共用詳細資料" ma:internalName="SharedWithDetails" ma:readOnly="true">
      <xsd:simpleType>
        <xsd:restriction base="dms:Note">
          <xsd:maxLength value="255"/>
        </xsd:restriction>
      </xsd:simpleType>
    </xsd:element>
    <xsd:element name="SharingHintHash" ma:index="21" nillable="true" ma:displayName="共用提示雜湊"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內容類型"/>
        <xsd:element ref="dc:title" minOccurs="0" maxOccurs="1" ma:index="4" ma:displayName="標題"/>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110914C-C8E1-4719-A50F-F0953F6B3E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39708fb-eb54-4d0f-aca4-1c1138a40526"/>
    <ds:schemaRef ds:uri="30259343-ec78-43fb-85fc-302493c4aa2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422366E-C227-4D31-87C5-A0EA8F0DA8E1}">
  <ds:schemaRefs>
    <ds:schemaRef ds:uri="http://schemas.microsoft.com/sharepoint/v3/contenttype/forms"/>
  </ds:schemaRefs>
</ds:datastoreItem>
</file>

<file path=customXml/itemProps3.xml><?xml version="1.0" encoding="utf-8"?>
<ds:datastoreItem xmlns:ds="http://schemas.openxmlformats.org/officeDocument/2006/customXml" ds:itemID="{67148C8E-A7A2-40AF-AAFB-75FA2DF5E211}">
  <ds:schemaRefs>
    <ds:schemaRef ds:uri="939708fb-eb54-4d0f-aca4-1c1138a40526"/>
    <ds:schemaRef ds:uri="http://purl.org/dc/terms/"/>
    <ds:schemaRef ds:uri="http://purl.org/dc/elements/1.1/"/>
    <ds:schemaRef ds:uri="http://schemas.microsoft.com/office/2006/documentManagement/types"/>
    <ds:schemaRef ds:uri="http://schemas.microsoft.com/office/2006/metadata/properties"/>
    <ds:schemaRef ds:uri="http://purl.org/dc/dcmitype/"/>
    <ds:schemaRef ds:uri="http://schemas.openxmlformats.org/package/2006/metadata/core-properties"/>
    <ds:schemaRef ds:uri="http://schemas.microsoft.com/office/infopath/2007/PartnerControls"/>
    <ds:schemaRef ds:uri="30259343-ec78-43fb-85fc-302493c4aa23"/>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3013</TotalTime>
  <Words>1637</Words>
  <Application>Microsoft Office PowerPoint</Application>
  <PresentationFormat>寬螢幕</PresentationFormat>
  <Paragraphs>125</Paragraphs>
  <Slides>35</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35</vt:i4>
      </vt:variant>
    </vt:vector>
  </HeadingPairs>
  <TitlesOfParts>
    <vt:vector size="42" baseType="lpstr">
      <vt:lpstr>sf pro text</vt:lpstr>
      <vt:lpstr>ui-monospace</vt:lpstr>
      <vt:lpstr>Arial</vt:lpstr>
      <vt:lpstr>Avenir Next LT Pro</vt:lpstr>
      <vt:lpstr>Goudy Old Style</vt:lpstr>
      <vt:lpstr>Wingdings</vt:lpstr>
      <vt:lpstr>FrostyVTI</vt:lpstr>
      <vt:lpstr>Auto Layout and Responsive UIs  2</vt:lpstr>
      <vt:lpstr>PowerPoint 簡報</vt:lpstr>
      <vt:lpstr>Last Week’s Challenge </vt:lpstr>
      <vt:lpstr>The Next Part Gets Harder</vt:lpstr>
      <vt:lpstr>Problem</vt:lpstr>
      <vt:lpstr>PowerPoint 簡報</vt:lpstr>
      <vt:lpstr>PowerPoint 簡報</vt:lpstr>
      <vt:lpstr>Solution 1 - Immutable</vt:lpstr>
      <vt:lpstr>Solution 2 – Dynamic Constraints or Layouts</vt:lpstr>
      <vt:lpstr>Solution 3 – Containers (Auto Layout)</vt:lpstr>
      <vt:lpstr>How Container Helps the Auto Layout?</vt:lpstr>
      <vt:lpstr>Creating A Container</vt:lpstr>
      <vt:lpstr>Put Elements into Containers</vt:lpstr>
      <vt:lpstr>Different Way of Embedding</vt:lpstr>
      <vt:lpstr>A Third Way of Embedding in A View</vt:lpstr>
      <vt:lpstr>Renaming The Views</vt:lpstr>
      <vt:lpstr>Hierarchical View</vt:lpstr>
      <vt:lpstr>Add Constraint to The Container</vt:lpstr>
      <vt:lpstr>Alignments Errors</vt:lpstr>
      <vt:lpstr>What is The Error?</vt:lpstr>
      <vt:lpstr>Solve Alignments Errors</vt:lpstr>
      <vt:lpstr>StackViews</vt:lpstr>
      <vt:lpstr>What is StackViews?</vt:lpstr>
      <vt:lpstr>How to Create A StackView?</vt:lpstr>
      <vt:lpstr>Auto Layout</vt:lpstr>
      <vt:lpstr>Add Constraints to The StackView</vt:lpstr>
      <vt:lpstr>Challenge</vt:lpstr>
      <vt:lpstr>Challenge Results</vt:lpstr>
      <vt:lpstr>Change The Axis of StackView </vt:lpstr>
      <vt:lpstr>Change The Distribution of StackView </vt:lpstr>
      <vt:lpstr>The Errors Disappeared</vt:lpstr>
      <vt:lpstr>Add Constraints to All The Elements inside The Containers </vt:lpstr>
      <vt:lpstr>Challenge </vt:lpstr>
      <vt:lpstr>Change The Background of The Views</vt:lpstr>
      <vt:lpstr>Exercise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 Layout and Responsive UIs  2</dc:title>
  <dc:creator>簡廷軒</dc:creator>
  <cp:lastModifiedBy>簡廷軒</cp:lastModifiedBy>
  <cp:revision>4</cp:revision>
  <dcterms:created xsi:type="dcterms:W3CDTF">2022-04-06T10:36:13Z</dcterms:created>
  <dcterms:modified xsi:type="dcterms:W3CDTF">2022-04-13T08:39:16Z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0x010100AD960E763FD4E74C8A15079204CA256C</vt:lpwstr>
  </property>
</Properties>
</file>

<file path=docProps/thumbnail.jpeg>
</file>